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9"/>
  </p:notesMasterIdLst>
  <p:sldIdLst>
    <p:sldId id="267" r:id="rId5"/>
    <p:sldId id="261" r:id="rId6"/>
    <p:sldId id="260" r:id="rId7"/>
    <p:sldId id="265" r:id="rId8"/>
    <p:sldId id="269" r:id="rId9"/>
    <p:sldId id="266" r:id="rId10"/>
    <p:sldId id="262" r:id="rId11"/>
    <p:sldId id="258" r:id="rId12"/>
    <p:sldId id="256" r:id="rId13"/>
    <p:sldId id="270" r:id="rId14"/>
    <p:sldId id="259" r:id="rId15"/>
    <p:sldId id="264" r:id="rId16"/>
    <p:sldId id="263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4B801-6CB9-4D0E-90AB-73ACE3F66C11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47435-ABDB-47EF-B6AE-DAF32B9AE2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8135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F47435-ABDB-47EF-B6AE-DAF32B9AE250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9244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AD6E-F537-4332-8249-BDAD2924B8C3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12-2B2F-492A-AEBA-E4EBF181FC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470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AD6E-F537-4332-8249-BDAD2924B8C3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12-2B2F-492A-AEBA-E4EBF181FC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2754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AD6E-F537-4332-8249-BDAD2924B8C3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12-2B2F-492A-AEBA-E4EBF181FC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0141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AD6E-F537-4332-8249-BDAD2924B8C3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12-2B2F-492A-AEBA-E4EBF181FC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7976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AD6E-F537-4332-8249-BDAD2924B8C3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12-2B2F-492A-AEBA-E4EBF181FC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0128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AD6E-F537-4332-8249-BDAD2924B8C3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12-2B2F-492A-AEBA-E4EBF181FC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6879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AD6E-F537-4332-8249-BDAD2924B8C3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12-2B2F-492A-AEBA-E4EBF181FC5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797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AD6E-F537-4332-8249-BDAD2924B8C3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12-2B2F-492A-AEBA-E4EBF181FC5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2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AD6E-F537-4332-8249-BDAD2924B8C3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12-2B2F-492A-AEBA-E4EBF181FC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5478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AD6E-F537-4332-8249-BDAD2924B8C3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12-2B2F-492A-AEBA-E4EBF181FC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1580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AD6E-F537-4332-8249-BDAD2924B8C3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12-2B2F-492A-AEBA-E4EBF181FC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6380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66BAD6E-F537-4332-8249-BDAD2924B8C3}" type="datetimeFigureOut">
              <a:rPr kumimoji="1" lang="ja-JP" altLang="en-US" smtClean="0"/>
              <a:t>2025/8/26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FBC12-2B2F-492A-AEBA-E4EBF181FC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207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sa-factory.co.jp" TargetMode="External"/><Relationship Id="rId2" Type="http://schemas.openxmlformats.org/officeDocument/2006/relationships/hyperlink" Target="https://msa-factory.co.jp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テーブル, コンピュータ, 光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E72DF124-EDA9-5640-A806-1377C03ED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780" y="3387646"/>
            <a:ext cx="2719524" cy="1566236"/>
          </a:xfrm>
          <a:prstGeom prst="rect">
            <a:avLst/>
          </a:prstGeom>
        </p:spPr>
      </p:pic>
      <p:pic>
        <p:nvPicPr>
          <p:cNvPr id="2" name="Picture 2" descr="デジタルサーボプレス">
            <a:extLst>
              <a:ext uri="{FF2B5EF4-FFF2-40B4-BE49-F238E27FC236}">
                <a16:creationId xmlns:a16="http://schemas.microsoft.com/office/drawing/2014/main" id="{90B0362D-72E4-A1D6-F893-6ED1B72C7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40" y="3909218"/>
            <a:ext cx="2828077" cy="282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 descr="レゴ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922A28E3-9BC1-CB59-54EA-68083DE3F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295" y="3173365"/>
            <a:ext cx="2179455" cy="1989710"/>
          </a:xfrm>
          <a:prstGeom prst="rect">
            <a:avLst/>
          </a:prstGeom>
        </p:spPr>
      </p:pic>
      <p:pic>
        <p:nvPicPr>
          <p:cNvPr id="5" name="図 4" descr="ボックス, コンピュータ, オーブ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56E7194-A8FF-3DD6-D1C1-BC595F04A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24" y="4658868"/>
            <a:ext cx="1957261" cy="186248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3C233F2-9FD3-A320-54DE-8F6FB63AF3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148" y="4274488"/>
            <a:ext cx="4309912" cy="2462807"/>
          </a:xfrm>
          <a:prstGeom prst="rect">
            <a:avLst/>
          </a:prstGeom>
        </p:spPr>
      </p:pic>
      <p:pic>
        <p:nvPicPr>
          <p:cNvPr id="3" name="図 2" descr="屋内, キッチン, テーブル, カウンター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84B9F64B-C772-71EB-88BF-B943BF018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314" y="4953882"/>
            <a:ext cx="2267492" cy="1700619"/>
          </a:xfrm>
          <a:prstGeom prst="rect">
            <a:avLst/>
          </a:prstGeom>
        </p:spPr>
      </p:pic>
      <p:pic>
        <p:nvPicPr>
          <p:cNvPr id="7" name="図 6" descr="屋内, リモコン, 座る, テーブル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2FC4833-DD3A-B495-4B77-54A691E5F1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15" y="2781049"/>
            <a:ext cx="2041438" cy="1663452"/>
          </a:xfrm>
          <a:prstGeom prst="rect">
            <a:avLst/>
          </a:prstGeom>
        </p:spPr>
      </p:pic>
      <p:pic>
        <p:nvPicPr>
          <p:cNvPr id="9" name="図 8" descr="屋内, 座る, テーブル, ミキサー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93FE50B-DDC8-E96E-919E-1E64EAE587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06" y="3363588"/>
            <a:ext cx="1384136" cy="1470850"/>
          </a:xfrm>
          <a:prstGeom prst="rect">
            <a:avLst/>
          </a:prstGeom>
        </p:spPr>
      </p:pic>
      <p:pic>
        <p:nvPicPr>
          <p:cNvPr id="10" name="図 9" descr="器具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2E5E185-73CA-2CF4-F4A9-173EADA472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72" y="935455"/>
            <a:ext cx="1179774" cy="1862488"/>
          </a:xfrm>
          <a:prstGeom prst="rect">
            <a:avLst/>
          </a:prstGeom>
        </p:spPr>
      </p:pic>
      <p:pic>
        <p:nvPicPr>
          <p:cNvPr id="11" name="図 10" descr="テーブル, 座る, ガラス, 暗い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C82A884D-E212-5041-DB85-83A1D985E5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097" y="3382558"/>
            <a:ext cx="1666103" cy="1571324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C62537A-015F-EA80-998A-14168C378E43}"/>
              </a:ext>
            </a:extLst>
          </p:cNvPr>
          <p:cNvSpPr txBox="1"/>
          <p:nvPr/>
        </p:nvSpPr>
        <p:spPr>
          <a:xfrm>
            <a:off x="2019046" y="164304"/>
            <a:ext cx="847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u="sng" dirty="0"/>
              <a:t>Custom Solutions for Laboratories and Research Facilities</a:t>
            </a:r>
            <a:endParaRPr kumimoji="1" lang="ja-JP" altLang="en-US" sz="2800" u="sng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FDD3135-8139-AB24-284A-FCBFE3DE5B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8905" y="164304"/>
            <a:ext cx="859150" cy="771151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B803BB4-8F5A-93D6-BFB1-430589DC2387}"/>
              </a:ext>
            </a:extLst>
          </p:cNvPr>
          <p:cNvSpPr txBox="1"/>
          <p:nvPr/>
        </p:nvSpPr>
        <p:spPr>
          <a:xfrm>
            <a:off x="1707989" y="642402"/>
            <a:ext cx="995579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ja-JP" dirty="0"/>
              <a:t>MSA Factory designs and manufactures highly precise and flexible custom equipment for laboratories and research.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ja-JP" dirty="0"/>
              <a:t>Heating, stirring, and pressing devices that streamline sample pretreatment such as homogenization and drying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ja-JP" dirty="0"/>
              <a:t>Specialized holders and fixtures for extreme conditions such as vacuum, cryogenic, or high-temperature environments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ja-JP" dirty="0"/>
              <a:t>Support for developing innovative analytical instruments equipped with automated dispensing and precise temperature control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ja-JP" dirty="0"/>
              <a:t>Compact designs that allow seamless integration with existing systems</a:t>
            </a:r>
          </a:p>
        </p:txBody>
      </p:sp>
    </p:spTree>
    <p:extLst>
      <p:ext uri="{BB962C8B-B14F-4D97-AF65-F5344CB8AC3E}">
        <p14:creationId xmlns:p14="http://schemas.microsoft.com/office/powerpoint/2010/main" val="4130681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813AF-BC6D-F109-6D0E-589A1ED9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84C15D-3392-3A12-B344-E8E35B6FD629}"/>
              </a:ext>
            </a:extLst>
          </p:cNvPr>
          <p:cNvSpPr/>
          <p:nvPr/>
        </p:nvSpPr>
        <p:spPr>
          <a:xfrm>
            <a:off x="3647463" y="3511097"/>
            <a:ext cx="6424796" cy="30774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44A6B3E-2D3A-51C8-E7EA-0846DD270055}"/>
              </a:ext>
            </a:extLst>
          </p:cNvPr>
          <p:cNvSpPr/>
          <p:nvPr/>
        </p:nvSpPr>
        <p:spPr>
          <a:xfrm>
            <a:off x="4728099" y="4580685"/>
            <a:ext cx="4169229" cy="6313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83FB0B6-F228-DAFC-45C1-0CB14EBB2D38}"/>
              </a:ext>
            </a:extLst>
          </p:cNvPr>
          <p:cNvSpPr/>
          <p:nvPr/>
        </p:nvSpPr>
        <p:spPr>
          <a:xfrm>
            <a:off x="5203559" y="5234530"/>
            <a:ext cx="3323303" cy="1474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E1D51CD-8C7A-BE13-1FBD-B7806F06409A}"/>
              </a:ext>
            </a:extLst>
          </p:cNvPr>
          <p:cNvSpPr/>
          <p:nvPr/>
        </p:nvSpPr>
        <p:spPr>
          <a:xfrm>
            <a:off x="4728099" y="5382014"/>
            <a:ext cx="4169229" cy="63137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155B87AE-F8A8-5995-AC5B-7CF967C7E808}"/>
              </a:ext>
            </a:extLst>
          </p:cNvPr>
          <p:cNvSpPr/>
          <p:nvPr/>
        </p:nvSpPr>
        <p:spPr>
          <a:xfrm>
            <a:off x="3194267" y="5500001"/>
            <a:ext cx="1533832" cy="51338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241486E2-6B14-0FBA-C50C-B078ECBD2F98}"/>
              </a:ext>
            </a:extLst>
          </p:cNvPr>
          <p:cNvSpPr/>
          <p:nvPr/>
        </p:nvSpPr>
        <p:spPr>
          <a:xfrm>
            <a:off x="8771145" y="5542663"/>
            <a:ext cx="1507262" cy="51338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437531D-828D-8C2A-1D4A-8439E66A31E7}"/>
              </a:ext>
            </a:extLst>
          </p:cNvPr>
          <p:cNvSpPr txBox="1"/>
          <p:nvPr/>
        </p:nvSpPr>
        <p:spPr>
          <a:xfrm>
            <a:off x="1245646" y="5364414"/>
            <a:ext cx="1971029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Cooling water circulation from chiller</a:t>
            </a:r>
            <a:endParaRPr kumimoji="1" lang="en-US" altLang="ja-JP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1ACBC14-89B8-AC6F-9AE5-8381E4EB8F5D}"/>
              </a:ext>
            </a:extLst>
          </p:cNvPr>
          <p:cNvSpPr/>
          <p:nvPr/>
        </p:nvSpPr>
        <p:spPr>
          <a:xfrm>
            <a:off x="5203559" y="3368040"/>
            <a:ext cx="3523881" cy="966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B7E4C4B-5AF5-42CB-E712-F051F32E2651}"/>
              </a:ext>
            </a:extLst>
          </p:cNvPr>
          <p:cNvSpPr txBox="1"/>
          <p:nvPr/>
        </p:nvSpPr>
        <p:spPr>
          <a:xfrm>
            <a:off x="10199519" y="3949314"/>
            <a:ext cx="1760290" cy="92333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Temperature cycling plate</a:t>
            </a:r>
            <a:r>
              <a:rPr lang="ja-JP" altLang="en-US" dirty="0"/>
              <a:t>　　</a:t>
            </a:r>
            <a:r>
              <a:rPr lang="en-US" altLang="ja-JP" dirty="0"/>
              <a:t>: 25 ~ +110 ℃</a:t>
            </a:r>
            <a:endParaRPr kumimoji="1" lang="en-US" altLang="ja-JP" dirty="0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36519189-CF0E-BE11-2943-64DAF5466E4E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8441838" y="4410979"/>
            <a:ext cx="1757681" cy="4616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12A73C2-DD55-8E55-CC33-A4051EC88121}"/>
              </a:ext>
            </a:extLst>
          </p:cNvPr>
          <p:cNvSpPr txBox="1"/>
          <p:nvPr/>
        </p:nvSpPr>
        <p:spPr>
          <a:xfrm>
            <a:off x="6211837" y="5122537"/>
            <a:ext cx="162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Peltier element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DF98389-5138-582C-1E68-16638D852696}"/>
              </a:ext>
            </a:extLst>
          </p:cNvPr>
          <p:cNvSpPr txBox="1"/>
          <p:nvPr/>
        </p:nvSpPr>
        <p:spPr>
          <a:xfrm>
            <a:off x="6180669" y="5610070"/>
            <a:ext cx="19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Water-cooled plate</a:t>
            </a:r>
            <a:endParaRPr kumimoji="1"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3D6F3B9-B7F3-3D11-9A0D-3D1AAA5DDA72}"/>
              </a:ext>
            </a:extLst>
          </p:cNvPr>
          <p:cNvSpPr/>
          <p:nvPr/>
        </p:nvSpPr>
        <p:spPr>
          <a:xfrm>
            <a:off x="5506720" y="4272280"/>
            <a:ext cx="2652672" cy="3308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306602F-D770-D9FB-B426-4A029AC4F707}"/>
              </a:ext>
            </a:extLst>
          </p:cNvPr>
          <p:cNvCxnSpPr>
            <a:cxnSpLocks/>
          </p:cNvCxnSpPr>
          <p:nvPr/>
        </p:nvCxnSpPr>
        <p:spPr>
          <a:xfrm flipV="1">
            <a:off x="7837282" y="3081486"/>
            <a:ext cx="194692" cy="2274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2F6BE3A-D7CF-D1A4-1A65-D90A973CD744}"/>
              </a:ext>
            </a:extLst>
          </p:cNvPr>
          <p:cNvSpPr txBox="1"/>
          <p:nvPr/>
        </p:nvSpPr>
        <p:spPr>
          <a:xfrm>
            <a:off x="7753160" y="2760657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Glass</a:t>
            </a:r>
            <a:endParaRPr kumimoji="1" lang="ja-JP" altLang="en-US" dirty="0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EB568DC4-2D87-38F8-6414-CB9067DC1E6B}"/>
              </a:ext>
            </a:extLst>
          </p:cNvPr>
          <p:cNvSpPr/>
          <p:nvPr/>
        </p:nvSpPr>
        <p:spPr>
          <a:xfrm>
            <a:off x="6471016" y="1478972"/>
            <a:ext cx="877163" cy="10573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F4061665-5EEC-90D9-73BC-1530A19333FA}"/>
              </a:ext>
            </a:extLst>
          </p:cNvPr>
          <p:cNvCxnSpPr/>
          <p:nvPr/>
        </p:nvCxnSpPr>
        <p:spPr>
          <a:xfrm>
            <a:off x="6949440" y="2222500"/>
            <a:ext cx="0" cy="91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B7BF5BE-3DAF-44EF-0C39-14CCAE63A98D}"/>
              </a:ext>
            </a:extLst>
          </p:cNvPr>
          <p:cNvSpPr txBox="1"/>
          <p:nvPr/>
        </p:nvSpPr>
        <p:spPr>
          <a:xfrm>
            <a:off x="7455982" y="1450889"/>
            <a:ext cx="340626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Sample detection /Observation camera (Optional)</a:t>
            </a:r>
            <a:endParaRPr kumimoji="1" lang="en-US" altLang="ja-JP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236EF9B-08AE-50C5-4675-86D3E07B6421}"/>
              </a:ext>
            </a:extLst>
          </p:cNvPr>
          <p:cNvSpPr txBox="1"/>
          <p:nvPr/>
        </p:nvSpPr>
        <p:spPr>
          <a:xfrm>
            <a:off x="3001469" y="2665662"/>
            <a:ext cx="916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９６</a:t>
            </a:r>
            <a:r>
              <a:rPr kumimoji="1" lang="en-US" altLang="ja-JP" dirty="0"/>
              <a:t>Well</a:t>
            </a:r>
            <a:endParaRPr kumimoji="1" lang="ja-JP" altLang="en-US" dirty="0"/>
          </a:p>
        </p:txBody>
      </p: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2FBD5005-8239-787C-AFFE-5F7A6E1704D3}"/>
              </a:ext>
            </a:extLst>
          </p:cNvPr>
          <p:cNvCxnSpPr>
            <a:cxnSpLocks/>
          </p:cNvCxnSpPr>
          <p:nvPr/>
        </p:nvCxnSpPr>
        <p:spPr>
          <a:xfrm>
            <a:off x="4267200" y="3022600"/>
            <a:ext cx="1625600" cy="14692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6B11560-6A00-0D09-A0FF-F2E8D0CABBFB}"/>
              </a:ext>
            </a:extLst>
          </p:cNvPr>
          <p:cNvSpPr txBox="1"/>
          <p:nvPr/>
        </p:nvSpPr>
        <p:spPr>
          <a:xfrm>
            <a:off x="390396" y="1395034"/>
            <a:ext cx="559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High-Speed Process PCR System – Configuration Diagram</a:t>
            </a:r>
            <a:endParaRPr kumimoji="1" lang="ja-JP" altLang="en-US" b="1" u="sng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F96A3FA-7F04-D63A-3465-5E42866A1E77}"/>
              </a:ext>
            </a:extLst>
          </p:cNvPr>
          <p:cNvSpPr txBox="1"/>
          <p:nvPr/>
        </p:nvSpPr>
        <p:spPr>
          <a:xfrm>
            <a:off x="431368" y="429009"/>
            <a:ext cx="241594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応用・評価</a:t>
            </a:r>
          </a:p>
        </p:txBody>
      </p:sp>
      <p:sp>
        <p:nvSpPr>
          <p:cNvPr id="2" name="波線 1">
            <a:extLst>
              <a:ext uri="{FF2B5EF4-FFF2-40B4-BE49-F238E27FC236}">
                <a16:creationId xmlns:a16="http://schemas.microsoft.com/office/drawing/2014/main" id="{2D0BD104-20CA-02BA-F975-85403D1792CB}"/>
              </a:ext>
            </a:extLst>
          </p:cNvPr>
          <p:cNvSpPr/>
          <p:nvPr/>
        </p:nvSpPr>
        <p:spPr>
          <a:xfrm>
            <a:off x="10843278" y="841020"/>
            <a:ext cx="1116530" cy="879471"/>
          </a:xfrm>
          <a:prstGeom prst="wav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カスタム対応品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C79E173-20DA-DD08-513C-F88DBEABC76C}"/>
              </a:ext>
            </a:extLst>
          </p:cNvPr>
          <p:cNvSpPr txBox="1"/>
          <p:nvPr/>
        </p:nvSpPr>
        <p:spPr>
          <a:xfrm>
            <a:off x="4068626" y="172186"/>
            <a:ext cx="4358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High-Speed Process PCR System</a:t>
            </a:r>
            <a:r>
              <a:rPr kumimoji="1" lang="ja-JP" altLang="en-US" sz="2400" u="sng" dirty="0"/>
              <a:t>　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1E2A5A7-C55D-309C-CA93-35A7BFBEC513}"/>
              </a:ext>
            </a:extLst>
          </p:cNvPr>
          <p:cNvSpPr txBox="1"/>
          <p:nvPr/>
        </p:nvSpPr>
        <p:spPr>
          <a:xfrm>
            <a:off x="8386380" y="2214665"/>
            <a:ext cx="3712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Visualization of Virus Behavior </a:t>
            </a:r>
          </a:p>
          <a:p>
            <a:r>
              <a:rPr lang="en-US" altLang="ja-JP" dirty="0"/>
              <a:t>in Response to Temperature Variation</a:t>
            </a:r>
            <a:endParaRPr kumimoji="1" lang="en-US" altLang="ja-JP" dirty="0">
              <a:highlight>
                <a:srgbClr val="FFFF00"/>
              </a:highlight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EBEFFD2-658D-9C9E-D9E0-3E048D7FF73C}"/>
              </a:ext>
            </a:extLst>
          </p:cNvPr>
          <p:cNvSpPr txBox="1"/>
          <p:nvPr/>
        </p:nvSpPr>
        <p:spPr>
          <a:xfrm>
            <a:off x="1808480" y="4937871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PG</a:t>
            </a:r>
            <a:r>
              <a:rPr kumimoji="1" lang="ja-JP" altLang="en-US" dirty="0"/>
              <a:t>ー</a:t>
            </a:r>
            <a:r>
              <a:rPr kumimoji="1" lang="en-US" altLang="ja-JP" dirty="0"/>
              <a:t>PR</a:t>
            </a:r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3BB82A5-8606-7C8A-7D60-3706B39F9FDA}"/>
              </a:ext>
            </a:extLst>
          </p:cNvPr>
          <p:cNvSpPr txBox="1"/>
          <p:nvPr/>
        </p:nvSpPr>
        <p:spPr>
          <a:xfrm>
            <a:off x="346316" y="2501271"/>
            <a:ext cx="2415941" cy="23083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High</a:t>
            </a:r>
            <a:r>
              <a:rPr kumimoji="1" lang="ja-JP" altLang="en-US" sz="2400" dirty="0"/>
              <a:t>　</a:t>
            </a:r>
            <a:r>
              <a:rPr kumimoji="1" lang="en-US" altLang="ja-JP" sz="2400" dirty="0"/>
              <a:t>Temp</a:t>
            </a:r>
            <a:r>
              <a:rPr kumimoji="1" lang="ja-JP" altLang="en-US" sz="2400" dirty="0"/>
              <a:t>　</a:t>
            </a:r>
            <a:r>
              <a:rPr kumimoji="1" lang="en-US" altLang="ja-JP" sz="2400" dirty="0"/>
              <a:t>Rate</a:t>
            </a:r>
          </a:p>
          <a:p>
            <a:r>
              <a:rPr kumimoji="1" lang="ja-JP" altLang="en-US" sz="2400" dirty="0"/>
              <a:t>　　</a:t>
            </a:r>
            <a:r>
              <a:rPr kumimoji="1" lang="en-US" altLang="ja-JP" sz="2400" dirty="0"/>
              <a:t>10℃/sec</a:t>
            </a:r>
          </a:p>
          <a:p>
            <a:endParaRPr kumimoji="1" lang="en-US" altLang="ja-JP" sz="2400" dirty="0"/>
          </a:p>
          <a:p>
            <a:r>
              <a:rPr kumimoji="1" lang="en-US" altLang="ja-JP" sz="2400" dirty="0" err="1"/>
              <a:t>WideRengeTemp</a:t>
            </a:r>
            <a:endParaRPr kumimoji="1" lang="en-US" altLang="ja-JP" sz="2400" dirty="0"/>
          </a:p>
          <a:p>
            <a:r>
              <a:rPr kumimoji="1" lang="ja-JP" altLang="en-US" sz="2400" dirty="0"/>
              <a:t>　　</a:t>
            </a:r>
            <a:r>
              <a:rPr kumimoji="1" lang="en-US" altLang="ja-JP" sz="2400" dirty="0"/>
              <a:t>25~110</a:t>
            </a:r>
            <a:r>
              <a:rPr kumimoji="1" lang="ja-JP" altLang="en-US" sz="2400" dirty="0"/>
              <a:t>℃</a:t>
            </a:r>
            <a:endParaRPr kumimoji="1" lang="en-US" altLang="ja-JP" sz="2400" dirty="0"/>
          </a:p>
          <a:p>
            <a:r>
              <a:rPr kumimoji="1" lang="ja-JP" altLang="en-US" sz="2400" dirty="0"/>
              <a:t>　　　</a:t>
            </a:r>
          </a:p>
        </p:txBody>
      </p:sp>
    </p:spTree>
    <p:extLst>
      <p:ext uri="{BB962C8B-B14F-4D97-AF65-F5344CB8AC3E}">
        <p14:creationId xmlns:p14="http://schemas.microsoft.com/office/powerpoint/2010/main" val="1499518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7645AB4-8AB2-B734-D05A-D74C54B33C23}"/>
              </a:ext>
            </a:extLst>
          </p:cNvPr>
          <p:cNvSpPr/>
          <p:nvPr/>
        </p:nvSpPr>
        <p:spPr>
          <a:xfrm>
            <a:off x="3635898" y="2880524"/>
            <a:ext cx="6424796" cy="30774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A364144-0446-D5D8-8504-F61C7FC5C5AE}"/>
              </a:ext>
            </a:extLst>
          </p:cNvPr>
          <p:cNvSpPr/>
          <p:nvPr/>
        </p:nvSpPr>
        <p:spPr>
          <a:xfrm>
            <a:off x="4728099" y="3996485"/>
            <a:ext cx="4169229" cy="6313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B44DE57-A9BD-FC3E-E94A-CF532D7E61EE}"/>
              </a:ext>
            </a:extLst>
          </p:cNvPr>
          <p:cNvSpPr/>
          <p:nvPr/>
        </p:nvSpPr>
        <p:spPr>
          <a:xfrm>
            <a:off x="5203559" y="4650330"/>
            <a:ext cx="3323303" cy="1474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B5CB926-96C9-BCA9-4B5C-A48F2ED76575}"/>
              </a:ext>
            </a:extLst>
          </p:cNvPr>
          <p:cNvSpPr/>
          <p:nvPr/>
        </p:nvSpPr>
        <p:spPr>
          <a:xfrm>
            <a:off x="4728099" y="4797814"/>
            <a:ext cx="4169229" cy="63137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F31C8AAA-19F0-95F6-DFED-F8BE6AD2A3E0}"/>
              </a:ext>
            </a:extLst>
          </p:cNvPr>
          <p:cNvSpPr/>
          <p:nvPr/>
        </p:nvSpPr>
        <p:spPr>
          <a:xfrm>
            <a:off x="3194267" y="4915801"/>
            <a:ext cx="1533832" cy="51338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E2F0AAFA-0700-BD6C-FE78-18D97579D5DA}"/>
              </a:ext>
            </a:extLst>
          </p:cNvPr>
          <p:cNvSpPr/>
          <p:nvPr/>
        </p:nvSpPr>
        <p:spPr>
          <a:xfrm>
            <a:off x="9019880" y="4856807"/>
            <a:ext cx="1507262" cy="51338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A7459CB-A005-6F41-B044-34809837ED9B}"/>
              </a:ext>
            </a:extLst>
          </p:cNvPr>
          <p:cNvSpPr txBox="1"/>
          <p:nvPr/>
        </p:nvSpPr>
        <p:spPr>
          <a:xfrm>
            <a:off x="558870" y="4983845"/>
            <a:ext cx="257006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Cooling water circulation </a:t>
            </a:r>
          </a:p>
          <a:p>
            <a:r>
              <a:rPr lang="ja-JP" altLang="en-US" dirty="0"/>
              <a:t>　　　　　　　</a:t>
            </a:r>
            <a:r>
              <a:rPr lang="en-US" altLang="ja-JP" dirty="0"/>
              <a:t>from chiller</a:t>
            </a:r>
            <a:endParaRPr kumimoji="1" lang="en-US" altLang="ja-JP" dirty="0"/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D0DE9E4D-5DC0-6BD1-E980-23E985825AF4}"/>
              </a:ext>
            </a:extLst>
          </p:cNvPr>
          <p:cNvSpPr/>
          <p:nvPr/>
        </p:nvSpPr>
        <p:spPr>
          <a:xfrm>
            <a:off x="3252440" y="4285308"/>
            <a:ext cx="766916" cy="2679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4BA588B-6A4B-A0EE-2F48-610A26044EE3}"/>
              </a:ext>
            </a:extLst>
          </p:cNvPr>
          <p:cNvSpPr txBox="1"/>
          <p:nvPr/>
        </p:nvSpPr>
        <p:spPr>
          <a:xfrm>
            <a:off x="563237" y="4083640"/>
            <a:ext cx="263539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/>
              <a:t>N₂ gas (or dry air) for condensation prevention</a:t>
            </a:r>
            <a:endParaRPr kumimoji="1" lang="en-US" altLang="ja-JP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ACFAD7C-1BE3-D8F9-E2A5-EC22ED5F722A}"/>
              </a:ext>
            </a:extLst>
          </p:cNvPr>
          <p:cNvSpPr/>
          <p:nvPr/>
        </p:nvSpPr>
        <p:spPr>
          <a:xfrm>
            <a:off x="5203559" y="2783840"/>
            <a:ext cx="3523881" cy="966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4F07364-61F9-F9C2-B00D-8556A6F2E9AA}"/>
              </a:ext>
            </a:extLst>
          </p:cNvPr>
          <p:cNvSpPr txBox="1"/>
          <p:nvPr/>
        </p:nvSpPr>
        <p:spPr>
          <a:xfrm>
            <a:off x="10383520" y="3407001"/>
            <a:ext cx="1553630" cy="92333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Temperature </a:t>
            </a:r>
          </a:p>
          <a:p>
            <a:r>
              <a:rPr lang="en-US" altLang="ja-JP" dirty="0"/>
              <a:t>cycling plate</a:t>
            </a:r>
          </a:p>
          <a:p>
            <a:r>
              <a:rPr lang="en-US" altLang="ja-JP" dirty="0"/>
              <a:t>: -40 ~ +150 ℃</a:t>
            </a:r>
            <a:endParaRPr kumimoji="1" lang="ja-JP" altLang="en-US" dirty="0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E5DCFAB4-1A9F-154F-5483-F2DEB4EA77C8}"/>
              </a:ext>
            </a:extLst>
          </p:cNvPr>
          <p:cNvCxnSpPr>
            <a:endCxn id="14" idx="1"/>
          </p:cNvCxnSpPr>
          <p:nvPr/>
        </p:nvCxnSpPr>
        <p:spPr>
          <a:xfrm flipV="1">
            <a:off x="8625840" y="3868666"/>
            <a:ext cx="1757680" cy="4616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F17C116-1BB1-E2A1-3110-7D1FB45F9AD8}"/>
              </a:ext>
            </a:extLst>
          </p:cNvPr>
          <p:cNvSpPr txBox="1"/>
          <p:nvPr/>
        </p:nvSpPr>
        <p:spPr>
          <a:xfrm>
            <a:off x="6114124" y="4548166"/>
            <a:ext cx="1789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</a:rPr>
              <a:t>Peltier element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530E34B-BBB7-0378-0E18-36E3C9FADDEF}"/>
              </a:ext>
            </a:extLst>
          </p:cNvPr>
          <p:cNvSpPr txBox="1"/>
          <p:nvPr/>
        </p:nvSpPr>
        <p:spPr>
          <a:xfrm>
            <a:off x="6180669" y="5025870"/>
            <a:ext cx="19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Water-cooled plate</a:t>
            </a:r>
            <a:endParaRPr kumimoji="1"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93947A-4DBE-F0B7-9132-BB6F9E48829B}"/>
              </a:ext>
            </a:extLst>
          </p:cNvPr>
          <p:cNvSpPr/>
          <p:nvPr/>
        </p:nvSpPr>
        <p:spPr>
          <a:xfrm>
            <a:off x="5506720" y="3688080"/>
            <a:ext cx="2652672" cy="3308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46218408-04B6-9716-A1EE-B89352B7872B}"/>
              </a:ext>
            </a:extLst>
          </p:cNvPr>
          <p:cNvCxnSpPr>
            <a:cxnSpLocks/>
          </p:cNvCxnSpPr>
          <p:nvPr/>
        </p:nvCxnSpPr>
        <p:spPr>
          <a:xfrm flipH="1" flipV="1">
            <a:off x="5610253" y="2120339"/>
            <a:ext cx="851507" cy="14814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0654412-EDA7-8A89-B01F-8F038904CBD7}"/>
              </a:ext>
            </a:extLst>
          </p:cNvPr>
          <p:cNvSpPr txBox="1"/>
          <p:nvPr/>
        </p:nvSpPr>
        <p:spPr>
          <a:xfrm>
            <a:off x="4393711" y="1675066"/>
            <a:ext cx="197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Sample/</a:t>
            </a:r>
            <a:r>
              <a:rPr lang="en-US" altLang="ja-JP" dirty="0"/>
              <a:t>Workpiece</a:t>
            </a:r>
            <a:endParaRPr kumimoji="1" lang="ja-JP" altLang="en-US" dirty="0"/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62190EED-1D83-E6D3-4131-9A226A029C84}"/>
              </a:ext>
            </a:extLst>
          </p:cNvPr>
          <p:cNvCxnSpPr>
            <a:cxnSpLocks/>
          </p:cNvCxnSpPr>
          <p:nvPr/>
        </p:nvCxnSpPr>
        <p:spPr>
          <a:xfrm flipV="1">
            <a:off x="8526862" y="2138046"/>
            <a:ext cx="200578" cy="5746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77330F9-2967-0C39-5BB6-1B4EBEA57C84}"/>
              </a:ext>
            </a:extLst>
          </p:cNvPr>
          <p:cNvSpPr txBox="1"/>
          <p:nvPr/>
        </p:nvSpPr>
        <p:spPr>
          <a:xfrm>
            <a:off x="8647613" y="1896796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Glass</a:t>
            </a:r>
            <a:endParaRPr kumimoji="1" lang="ja-JP" altLang="en-US" dirty="0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39E05AB3-B5F4-A8B4-4C73-C4F312A601F2}"/>
              </a:ext>
            </a:extLst>
          </p:cNvPr>
          <p:cNvSpPr/>
          <p:nvPr/>
        </p:nvSpPr>
        <p:spPr>
          <a:xfrm>
            <a:off x="6471016" y="780472"/>
            <a:ext cx="877163" cy="10573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27B6C0E4-C4A7-E9EE-B57A-BDD8E283883F}"/>
              </a:ext>
            </a:extLst>
          </p:cNvPr>
          <p:cNvCxnSpPr/>
          <p:nvPr/>
        </p:nvCxnSpPr>
        <p:spPr>
          <a:xfrm>
            <a:off x="6949440" y="1524000"/>
            <a:ext cx="0" cy="91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EA9F943-3952-0763-FF21-4B4620E156EB}"/>
              </a:ext>
            </a:extLst>
          </p:cNvPr>
          <p:cNvSpPr txBox="1"/>
          <p:nvPr/>
        </p:nvSpPr>
        <p:spPr>
          <a:xfrm>
            <a:off x="7479471" y="865286"/>
            <a:ext cx="214175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CCD</a:t>
            </a:r>
            <a:r>
              <a:rPr kumimoji="1" lang="ja-JP" altLang="en-US" dirty="0"/>
              <a:t>　</a:t>
            </a:r>
            <a:r>
              <a:rPr kumimoji="1" lang="en-US" altLang="ja-JP" dirty="0"/>
              <a:t>Camera(OP)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0BD81D8D-4C2F-5C33-8AC6-D0D8545F72D3}"/>
              </a:ext>
            </a:extLst>
          </p:cNvPr>
          <p:cNvSpPr/>
          <p:nvPr/>
        </p:nvSpPr>
        <p:spPr>
          <a:xfrm>
            <a:off x="3194267" y="5966041"/>
            <a:ext cx="7500527" cy="40862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XY stage / Position adjustment function</a:t>
            </a:r>
            <a:endParaRPr kumimoji="1" lang="ja-JP" altLang="en-US" dirty="0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8AFCEBB0-8F67-2284-EF6D-EA128C4880E0}"/>
              </a:ext>
            </a:extLst>
          </p:cNvPr>
          <p:cNvSpPr/>
          <p:nvPr/>
        </p:nvSpPr>
        <p:spPr>
          <a:xfrm>
            <a:off x="3194267" y="6417326"/>
            <a:ext cx="7500527" cy="40862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A2B56EF4-0883-4BF7-EA2D-4C59345D51F5}"/>
              </a:ext>
            </a:extLst>
          </p:cNvPr>
          <p:cNvCxnSpPr/>
          <p:nvPr/>
        </p:nvCxnSpPr>
        <p:spPr>
          <a:xfrm>
            <a:off x="5638800" y="3312160"/>
            <a:ext cx="0" cy="3759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03287F9F-A397-4A0C-B92F-6198E5C86B0F}"/>
              </a:ext>
            </a:extLst>
          </p:cNvPr>
          <p:cNvCxnSpPr/>
          <p:nvPr/>
        </p:nvCxnSpPr>
        <p:spPr>
          <a:xfrm>
            <a:off x="7985760" y="3312160"/>
            <a:ext cx="0" cy="3759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19C278B-D038-55D7-3245-B451853761BB}"/>
              </a:ext>
            </a:extLst>
          </p:cNvPr>
          <p:cNvSpPr txBox="1"/>
          <p:nvPr/>
        </p:nvSpPr>
        <p:spPr>
          <a:xfrm>
            <a:off x="3103970" y="2002757"/>
            <a:ext cx="2674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Electrical signal probe </a:t>
            </a:r>
          </a:p>
          <a:p>
            <a:r>
              <a:rPr lang="ja-JP" altLang="en-US" dirty="0"/>
              <a:t>　　　　　　　　　　</a:t>
            </a:r>
            <a:r>
              <a:rPr lang="en-US" altLang="ja-JP" dirty="0"/>
              <a:t>(Optional)</a:t>
            </a:r>
            <a:endParaRPr kumimoji="1" lang="ja-JP" altLang="en-US" dirty="0"/>
          </a:p>
        </p:txBody>
      </p: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6E58A933-57CF-AE78-CD33-2DD21E5C0A7F}"/>
              </a:ext>
            </a:extLst>
          </p:cNvPr>
          <p:cNvCxnSpPr/>
          <p:nvPr/>
        </p:nvCxnSpPr>
        <p:spPr>
          <a:xfrm>
            <a:off x="4267200" y="2438400"/>
            <a:ext cx="1239520" cy="9686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図 2" descr="レゴ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DB2EA6DE-2733-FC31-62DB-79F4DE75B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74" y="943858"/>
            <a:ext cx="2959011" cy="2701397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16D062D-E8BD-A9AB-6F04-7352872AD4D9}"/>
              </a:ext>
            </a:extLst>
          </p:cNvPr>
          <p:cNvSpPr txBox="1"/>
          <p:nvPr/>
        </p:nvSpPr>
        <p:spPr>
          <a:xfrm>
            <a:off x="1995530" y="908953"/>
            <a:ext cx="4418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Temperature Cycling / Thermal Property Test </a:t>
            </a:r>
          </a:p>
          <a:p>
            <a:r>
              <a:rPr lang="ja-JP" altLang="en-US" dirty="0"/>
              <a:t>　　　　　　　　　　　　</a:t>
            </a:r>
            <a:r>
              <a:rPr lang="en-US" altLang="ja-JP" dirty="0"/>
              <a:t>– Configuration Diagram</a:t>
            </a:r>
            <a:endParaRPr kumimoji="1" lang="ja-JP" altLang="en-US" u="sng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00B1F99-FBED-6007-0209-54310F7B8758}"/>
              </a:ext>
            </a:extLst>
          </p:cNvPr>
          <p:cNvSpPr txBox="1"/>
          <p:nvPr/>
        </p:nvSpPr>
        <p:spPr>
          <a:xfrm>
            <a:off x="431368" y="429009"/>
            <a:ext cx="241594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応用・評価</a:t>
            </a:r>
          </a:p>
        </p:txBody>
      </p:sp>
      <p:sp>
        <p:nvSpPr>
          <p:cNvPr id="2" name="波線 1">
            <a:extLst>
              <a:ext uri="{FF2B5EF4-FFF2-40B4-BE49-F238E27FC236}">
                <a16:creationId xmlns:a16="http://schemas.microsoft.com/office/drawing/2014/main" id="{7CB9AC69-D822-6BE9-D53C-2FDD4A80E10A}"/>
              </a:ext>
            </a:extLst>
          </p:cNvPr>
          <p:cNvSpPr/>
          <p:nvPr/>
        </p:nvSpPr>
        <p:spPr>
          <a:xfrm>
            <a:off x="10843278" y="841020"/>
            <a:ext cx="1116530" cy="879471"/>
          </a:xfrm>
          <a:prstGeom prst="wav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カスタム対応品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278FB4A-5868-D8E8-A9E5-DB32A1869C21}"/>
              </a:ext>
            </a:extLst>
          </p:cNvPr>
          <p:cNvSpPr txBox="1"/>
          <p:nvPr/>
        </p:nvSpPr>
        <p:spPr>
          <a:xfrm>
            <a:off x="3440003" y="184050"/>
            <a:ext cx="604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u="sng" dirty="0"/>
              <a:t>Temperature Cycling / Thermal Property Test </a:t>
            </a:r>
            <a:endParaRPr kumimoji="1" lang="ja-JP" altLang="en-US" sz="2400" u="sng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3F30F8C-024E-FCBD-0A5F-A0D31E3A9E58}"/>
              </a:ext>
            </a:extLst>
          </p:cNvPr>
          <p:cNvSpPr txBox="1"/>
          <p:nvPr/>
        </p:nvSpPr>
        <p:spPr>
          <a:xfrm>
            <a:off x="215074" y="3538333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PG</a:t>
            </a:r>
            <a:r>
              <a:rPr kumimoji="1" lang="ja-JP" altLang="en-US" dirty="0"/>
              <a:t>　</a:t>
            </a:r>
            <a:r>
              <a:rPr kumimoji="1" lang="en-US" altLang="ja-JP" dirty="0"/>
              <a:t>1506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6824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9707A63-67BD-03C5-7CB9-950DA32C7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269625" cy="5753771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5291D663-6737-8C7B-ED23-B8A3A05BE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934" y="3816951"/>
            <a:ext cx="2306153" cy="230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F6E2C3A-0E9A-9A8C-D03E-A49EEA8D1C2D}"/>
              </a:ext>
            </a:extLst>
          </p:cNvPr>
          <p:cNvSpPr txBox="1"/>
          <p:nvPr/>
        </p:nvSpPr>
        <p:spPr>
          <a:xfrm>
            <a:off x="304800" y="342219"/>
            <a:ext cx="241594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応用・評価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87AD3B-E82F-346D-DF94-52B9E80BBF78}"/>
              </a:ext>
            </a:extLst>
          </p:cNvPr>
          <p:cNvSpPr txBox="1"/>
          <p:nvPr/>
        </p:nvSpPr>
        <p:spPr>
          <a:xfrm>
            <a:off x="6030057" y="2397287"/>
            <a:ext cx="593414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・</a:t>
            </a:r>
            <a:r>
              <a:rPr lang="en-US" altLang="ja-JP" dirty="0"/>
              <a:t>Available in 200℃ / 400℃ versions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dirty="0"/>
              <a:t>Uses standard temperature controllers for cost efficiency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dirty="0"/>
              <a:t>Reliable </a:t>
            </a:r>
            <a:r>
              <a:rPr lang="en-US" altLang="ja-JP" i="1" dirty="0"/>
              <a:t>Made in Japan</a:t>
            </a:r>
            <a:r>
              <a:rPr lang="en-US" altLang="ja-JP" dirty="0"/>
              <a:t> quality support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dirty="0"/>
              <a:t>Optional PG Series allows low-temperature observation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dirty="0"/>
              <a:t>Atmosphere adjustable with gas flow (e.g., N₂, CO₂); optional flow control (-FL) available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dirty="0"/>
              <a:t>Heating stage surface is black for optimized microscopic observation</a:t>
            </a:r>
            <a:endParaRPr kumimoji="1" lang="en-US" altLang="ja-JP" dirty="0"/>
          </a:p>
        </p:txBody>
      </p:sp>
      <p:sp>
        <p:nvSpPr>
          <p:cNvPr id="2" name="波線 1">
            <a:extLst>
              <a:ext uri="{FF2B5EF4-FFF2-40B4-BE49-F238E27FC236}">
                <a16:creationId xmlns:a16="http://schemas.microsoft.com/office/drawing/2014/main" id="{69A4135B-89B7-0A1B-853F-05D59749CD57}"/>
              </a:ext>
            </a:extLst>
          </p:cNvPr>
          <p:cNvSpPr/>
          <p:nvPr/>
        </p:nvSpPr>
        <p:spPr>
          <a:xfrm>
            <a:off x="10770670" y="181036"/>
            <a:ext cx="1116530" cy="879471"/>
          </a:xfrm>
          <a:prstGeom prst="wav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カスタム対応品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6552A6-971A-1F3E-7896-B54B7010202F}"/>
              </a:ext>
            </a:extLst>
          </p:cNvPr>
          <p:cNvSpPr txBox="1"/>
          <p:nvPr/>
        </p:nvSpPr>
        <p:spPr>
          <a:xfrm>
            <a:off x="5476775" y="814109"/>
            <a:ext cx="4450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u="sng" dirty="0"/>
              <a:t>Heating Stage for Microscopy</a:t>
            </a:r>
            <a:endParaRPr kumimoji="1" lang="ja-JP" altLang="en-US" sz="2800" u="sng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7D141F7-921F-7213-255D-7599C6DB01BF}"/>
              </a:ext>
            </a:extLst>
          </p:cNvPr>
          <p:cNvSpPr txBox="1"/>
          <p:nvPr/>
        </p:nvSpPr>
        <p:spPr>
          <a:xfrm>
            <a:off x="9009489" y="1474134"/>
            <a:ext cx="2956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highlight>
                  <a:srgbClr val="FFFF00"/>
                </a:highlight>
              </a:rPr>
              <a:t>Visualize material behavior </a:t>
            </a:r>
          </a:p>
          <a:p>
            <a:r>
              <a:rPr lang="ja-JP" altLang="en-US" dirty="0">
                <a:highlight>
                  <a:srgbClr val="FFFF00"/>
                </a:highlight>
              </a:rPr>
              <a:t>　</a:t>
            </a:r>
            <a:r>
              <a:rPr lang="en-US" altLang="ja-JP" dirty="0">
                <a:highlight>
                  <a:srgbClr val="FFFF00"/>
                </a:highlight>
              </a:rPr>
              <a:t>under temperature changes</a:t>
            </a:r>
            <a:endParaRPr kumimoji="1" lang="en-US" altLang="ja-JP" dirty="0">
              <a:highlight>
                <a:srgbClr val="FFFF00"/>
              </a:highlight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F4E63F-4C85-1B64-F751-898B98DB94BF}"/>
              </a:ext>
            </a:extLst>
          </p:cNvPr>
          <p:cNvSpPr txBox="1"/>
          <p:nvPr/>
        </p:nvSpPr>
        <p:spPr>
          <a:xfrm>
            <a:off x="706337" y="5500118"/>
            <a:ext cx="2676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Microscope Heating Stage </a:t>
            </a:r>
          </a:p>
          <a:p>
            <a:r>
              <a:rPr lang="ja-JP" altLang="en-US" dirty="0"/>
              <a:t>　</a:t>
            </a:r>
            <a:r>
              <a:rPr lang="en-US" altLang="ja-JP" dirty="0"/>
              <a:t>– PN Series</a:t>
            </a:r>
            <a:endParaRPr kumimoji="1" lang="en-US" altLang="ja-JP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9C9BA61-2617-7F4E-F45B-D0C42E7C101F}"/>
              </a:ext>
            </a:extLst>
          </p:cNvPr>
          <p:cNvSpPr txBox="1"/>
          <p:nvPr/>
        </p:nvSpPr>
        <p:spPr>
          <a:xfrm>
            <a:off x="3388889" y="6043891"/>
            <a:ext cx="2215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Transmission Type </a:t>
            </a:r>
          </a:p>
          <a:p>
            <a:r>
              <a:rPr lang="ja-JP" altLang="en-US" dirty="0"/>
              <a:t>　　　　　</a:t>
            </a:r>
            <a:r>
              <a:rPr lang="en-US" altLang="ja-JP" dirty="0"/>
              <a:t>– PN-D Series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D161354-A095-553B-34E4-3406F6996EAC}"/>
              </a:ext>
            </a:extLst>
          </p:cNvPr>
          <p:cNvSpPr txBox="1"/>
          <p:nvPr/>
        </p:nvSpPr>
        <p:spPr>
          <a:xfrm>
            <a:off x="1221113" y="4013114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60×34mm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768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座る, テーブル, ミキサー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71D2B546-96CC-7C96-D17A-37E0C5CAB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1" y="1938460"/>
            <a:ext cx="3294453" cy="350084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BEB8B44-C5C3-2365-49C0-BC5C9C5A3603}"/>
              </a:ext>
            </a:extLst>
          </p:cNvPr>
          <p:cNvSpPr txBox="1"/>
          <p:nvPr/>
        </p:nvSpPr>
        <p:spPr>
          <a:xfrm>
            <a:off x="394634" y="1114604"/>
            <a:ext cx="241594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応用・評価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9CF84EC-7B52-0282-2E9D-198D0E9ACCDB}"/>
              </a:ext>
            </a:extLst>
          </p:cNvPr>
          <p:cNvSpPr txBox="1"/>
          <p:nvPr/>
        </p:nvSpPr>
        <p:spPr>
          <a:xfrm>
            <a:off x="4005929" y="1938460"/>
            <a:ext cx="77829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・</a:t>
            </a:r>
            <a:r>
              <a:rPr lang="en-US" altLang="ja-JP" dirty="0"/>
              <a:t>Visualize biological or material behavior under temperature changes</a:t>
            </a:r>
            <a:endParaRPr kumimoji="1" lang="en-US" altLang="ja-JP" dirty="0"/>
          </a:p>
          <a:p>
            <a:r>
              <a:rPr lang="ja-JP" altLang="en-US" dirty="0"/>
              <a:t>・</a:t>
            </a:r>
            <a:r>
              <a:rPr lang="en-US" altLang="ja-JP" dirty="0"/>
              <a:t>Designed for applications such as </a:t>
            </a:r>
            <a:r>
              <a:rPr lang="en-US" altLang="ja-JP" b="1" dirty="0"/>
              <a:t>cell culture, microorganisms, algae, enzymes, and plant research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dirty="0"/>
              <a:t>Equipped with a </a:t>
            </a:r>
            <a:r>
              <a:rPr lang="en-US" altLang="ja-JP" b="1" dirty="0"/>
              <a:t>10” color touchscreen controller</a:t>
            </a:r>
            <a:r>
              <a:rPr lang="en-US" altLang="ja-JP" dirty="0"/>
              <a:t> for intuitive operation</a:t>
            </a:r>
          </a:p>
          <a:p>
            <a:r>
              <a:rPr lang="ja-JP" altLang="en-US" dirty="0"/>
              <a:t>・</a:t>
            </a:r>
            <a:r>
              <a:rPr lang="en-US" altLang="ja-JP" dirty="0"/>
              <a:t>Functions </a:t>
            </a:r>
            <a:r>
              <a:rPr lang="en-US" altLang="ja-JP" dirty="0" err="1"/>
              <a:t>include:Gas</a:t>
            </a:r>
            <a:r>
              <a:rPr lang="en-US" altLang="ja-JP" dirty="0"/>
              <a:t> flow control</a:t>
            </a:r>
            <a:r>
              <a:rPr lang="ja-JP" altLang="en-US" dirty="0"/>
              <a:t>、</a:t>
            </a:r>
            <a:r>
              <a:rPr lang="en-US" altLang="ja-JP" dirty="0"/>
              <a:t>Temperature control</a:t>
            </a:r>
            <a:r>
              <a:rPr lang="ja-JP" altLang="en-US" dirty="0"/>
              <a:t>、</a:t>
            </a:r>
            <a:r>
              <a:rPr lang="en-US" altLang="ja-JP" dirty="0"/>
              <a:t>Data logging of sensors (temperature, pH, DO, etc.)</a:t>
            </a:r>
            <a:r>
              <a:rPr lang="ja-JP" altLang="en-US" dirty="0"/>
              <a:t>、</a:t>
            </a:r>
            <a:r>
              <a:rPr lang="en-US" altLang="ja-JP" dirty="0"/>
              <a:t>Stirring condition monitoring and adjustment</a:t>
            </a:r>
          </a:p>
          <a:p>
            <a:r>
              <a:rPr lang="en-US" altLang="ja-JP" dirty="0"/>
              <a:t>Minimizes operator variability through automated control</a:t>
            </a:r>
          </a:p>
          <a:p>
            <a:endParaRPr kumimoji="1" lang="ja-JP" altLang="en-US" dirty="0"/>
          </a:p>
        </p:txBody>
      </p:sp>
      <p:sp>
        <p:nvSpPr>
          <p:cNvPr id="2" name="波線 1">
            <a:extLst>
              <a:ext uri="{FF2B5EF4-FFF2-40B4-BE49-F238E27FC236}">
                <a16:creationId xmlns:a16="http://schemas.microsoft.com/office/drawing/2014/main" id="{49E4161B-01BA-4513-ABC0-9C410AA900DD}"/>
              </a:ext>
            </a:extLst>
          </p:cNvPr>
          <p:cNvSpPr/>
          <p:nvPr/>
        </p:nvSpPr>
        <p:spPr>
          <a:xfrm>
            <a:off x="10770670" y="181036"/>
            <a:ext cx="1116530" cy="879471"/>
          </a:xfrm>
          <a:prstGeom prst="wav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カスタム対応品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21C8EC4-5007-986D-CFBB-A27E26CD72F6}"/>
              </a:ext>
            </a:extLst>
          </p:cNvPr>
          <p:cNvSpPr txBox="1"/>
          <p:nvPr/>
        </p:nvSpPr>
        <p:spPr>
          <a:xfrm>
            <a:off x="4455980" y="798897"/>
            <a:ext cx="3090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u="sng" dirty="0"/>
              <a:t>Custom Bioreactors</a:t>
            </a:r>
            <a:endParaRPr kumimoji="1" lang="ja-JP" altLang="en-US" sz="2800" u="sng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60BE36A-615E-DD1B-9454-EF03DFA6F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4508070"/>
            <a:ext cx="226695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A5EFC10-C318-D291-79D5-B6685141A78F}"/>
              </a:ext>
            </a:extLst>
          </p:cNvPr>
          <p:cNvSpPr txBox="1"/>
          <p:nvPr/>
        </p:nvSpPr>
        <p:spPr>
          <a:xfrm>
            <a:off x="115967" y="5417470"/>
            <a:ext cx="30907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Example: customized stirring</a:t>
            </a:r>
          </a:p>
          <a:p>
            <a:r>
              <a:rPr lang="en-US" altLang="ja-JP" dirty="0"/>
              <a:t> fin design and rotation speed </a:t>
            </a:r>
          </a:p>
          <a:p>
            <a:r>
              <a:rPr lang="en-US" altLang="ja-JP" dirty="0"/>
              <a:t>optimized for evaluation needs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6734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11F3680-49C8-16E5-5BBE-65144CD76AA0}"/>
              </a:ext>
            </a:extLst>
          </p:cNvPr>
          <p:cNvSpPr txBox="1"/>
          <p:nvPr/>
        </p:nvSpPr>
        <p:spPr>
          <a:xfrm>
            <a:off x="4023359" y="972152"/>
            <a:ext cx="7047507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Contact – Custom Analysis &amp; Evaluation Instruments</a:t>
            </a:r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株式会社</a:t>
            </a:r>
            <a:r>
              <a:rPr kumimoji="1" lang="en-US" altLang="ja-JP" dirty="0"/>
              <a:t>MSA</a:t>
            </a:r>
            <a:r>
              <a:rPr kumimoji="1" lang="ja-JP" altLang="en-US" dirty="0"/>
              <a:t>ファクトリー</a:t>
            </a:r>
            <a:r>
              <a:rPr kumimoji="1" lang="en-US" altLang="ja-JP" dirty="0"/>
              <a:t>/</a:t>
            </a:r>
            <a:r>
              <a:rPr kumimoji="1" lang="en-US" altLang="ja-JP" dirty="0" err="1"/>
              <a:t>MsaFactory</a:t>
            </a:r>
            <a:r>
              <a:rPr kumimoji="1" lang="en-US" altLang="ja-JP" dirty="0"/>
              <a:t>.,</a:t>
            </a:r>
            <a:r>
              <a:rPr kumimoji="1" lang="en-US" altLang="ja-JP" dirty="0" err="1"/>
              <a:t>Co.Ltd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>
                <a:hlinkClick r:id="rId2"/>
              </a:rPr>
              <a:t>https://msa-factory.co.jp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>
                <a:hlinkClick r:id="rId3"/>
              </a:rPr>
              <a:t>info@msa-factory.co.jp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+81-3-6276-7873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Honmachi1-21-1,Shibuya-ku Tokyo Japan  Zip151-0071</a:t>
            </a:r>
          </a:p>
          <a:p>
            <a:r>
              <a:rPr kumimoji="1" lang="ja-JP" altLang="en-US" dirty="0"/>
              <a:t>東京都渋谷区本町</a:t>
            </a:r>
            <a:r>
              <a:rPr kumimoji="1" lang="en-US" altLang="ja-JP" dirty="0"/>
              <a:t>1-21-1</a:t>
            </a:r>
            <a:r>
              <a:rPr kumimoji="1" lang="ja-JP" altLang="en-US" dirty="0"/>
              <a:t>　</a:t>
            </a:r>
            <a:r>
              <a:rPr kumimoji="1" lang="en-US" altLang="ja-JP" dirty="0"/>
              <a:t>SH</a:t>
            </a:r>
            <a:r>
              <a:rPr kumimoji="1" lang="ja-JP" altLang="en-US" dirty="0"/>
              <a:t>小林ビル　</a:t>
            </a:r>
            <a:r>
              <a:rPr kumimoji="1" lang="en-US" altLang="ja-JP" dirty="0"/>
              <a:t>5F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Shinyokohama1-14-20-601,Kohoku-ku Yokohama Kanagawa Zip 222-0033</a:t>
            </a:r>
          </a:p>
          <a:p>
            <a:r>
              <a:rPr kumimoji="1" lang="ja-JP" altLang="en-US" dirty="0"/>
              <a:t>神奈川県横浜市港北区新横浜</a:t>
            </a:r>
            <a:r>
              <a:rPr kumimoji="1" lang="en-US" altLang="ja-JP" dirty="0"/>
              <a:t>1-14-20</a:t>
            </a:r>
            <a:r>
              <a:rPr kumimoji="1" lang="ja-JP" altLang="en-US" dirty="0"/>
              <a:t>光正第２ビル</a:t>
            </a:r>
            <a:endParaRPr kumimoji="1" lang="en-US" altLang="ja-JP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3445CB7-2B3B-26B9-7783-532265925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05" y="1130597"/>
            <a:ext cx="1686923" cy="1514139"/>
          </a:xfrm>
          <a:prstGeom prst="rect">
            <a:avLst/>
          </a:prstGeom>
        </p:spPr>
      </p:pic>
      <p:sp>
        <p:nvSpPr>
          <p:cNvPr id="4" name="波線 3">
            <a:extLst>
              <a:ext uri="{FF2B5EF4-FFF2-40B4-BE49-F238E27FC236}">
                <a16:creationId xmlns:a16="http://schemas.microsoft.com/office/drawing/2014/main" id="{F3BB0103-8CF3-179E-4923-49029C5F1D97}"/>
              </a:ext>
            </a:extLst>
          </p:cNvPr>
          <p:cNvSpPr/>
          <p:nvPr/>
        </p:nvSpPr>
        <p:spPr>
          <a:xfrm>
            <a:off x="10770670" y="181036"/>
            <a:ext cx="1116530" cy="879471"/>
          </a:xfrm>
          <a:prstGeom prst="wav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カスタム</a:t>
            </a:r>
          </a:p>
        </p:txBody>
      </p:sp>
    </p:spTree>
    <p:extLst>
      <p:ext uri="{BB962C8B-B14F-4D97-AF65-F5344CB8AC3E}">
        <p14:creationId xmlns:p14="http://schemas.microsoft.com/office/powerpoint/2010/main" val="3100274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F7CFC54-FDD1-5D67-3E57-EA87AFCBCFEF}"/>
              </a:ext>
            </a:extLst>
          </p:cNvPr>
          <p:cNvSpPr txBox="1"/>
          <p:nvPr/>
        </p:nvSpPr>
        <p:spPr>
          <a:xfrm>
            <a:off x="394635" y="510139"/>
            <a:ext cx="241594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分析　前処理工程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0003B70-5568-FA7E-1567-5EF6073F4FE5}"/>
              </a:ext>
            </a:extLst>
          </p:cNvPr>
          <p:cNvSpPr txBox="1"/>
          <p:nvPr/>
        </p:nvSpPr>
        <p:spPr>
          <a:xfrm>
            <a:off x="4252848" y="1002726"/>
            <a:ext cx="45842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Sample Pretreatment Process</a:t>
            </a:r>
            <a:br>
              <a:rPr lang="en-US" altLang="ja-JP" sz="2800" dirty="0"/>
            </a:br>
            <a:r>
              <a:rPr lang="en-US" altLang="ja-JP" sz="2800" b="1" dirty="0"/>
              <a:t>Custom Aluminum Blocks</a:t>
            </a:r>
            <a:endParaRPr kumimoji="1" lang="ja-JP" altLang="en-US" sz="2800" u="sng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E2ABFD80-A0C2-23C7-B233-1DA8EA587825}"/>
              </a:ext>
            </a:extLst>
          </p:cNvPr>
          <p:cNvGrpSpPr/>
          <p:nvPr/>
        </p:nvGrpSpPr>
        <p:grpSpPr>
          <a:xfrm>
            <a:off x="394635" y="2013950"/>
            <a:ext cx="5041227" cy="4714108"/>
            <a:chOff x="987324" y="2212128"/>
            <a:chExt cx="4171818" cy="3720415"/>
          </a:xfrm>
        </p:grpSpPr>
        <p:pic>
          <p:nvPicPr>
            <p:cNvPr id="3" name="図 2" descr="屋内, リモコン, 座る, テーブル が含まれている画像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E5ACC2C0-B0DF-58A6-0068-FCAD52A81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324" y="2533165"/>
              <a:ext cx="4171818" cy="3399378"/>
            </a:xfrm>
            <a:prstGeom prst="rect">
              <a:avLst/>
            </a:prstGeom>
          </p:spPr>
        </p:pic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C062D037-2AD0-3FAE-60C5-CA3F0D1BFB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44878" y="2514513"/>
              <a:ext cx="580922" cy="963561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36EBB68D-335E-52AF-E673-122B5C7CC11A}"/>
                </a:ext>
              </a:extLst>
            </p:cNvPr>
            <p:cNvCxnSpPr>
              <a:cxnSpLocks/>
            </p:cNvCxnSpPr>
            <p:nvPr/>
          </p:nvCxnSpPr>
          <p:spPr>
            <a:xfrm>
              <a:off x="3225800" y="2514513"/>
              <a:ext cx="431800" cy="1270906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9771B914-7BEB-99AF-14D1-72D3997B4A3C}"/>
                </a:ext>
              </a:extLst>
            </p:cNvPr>
            <p:cNvSpPr txBox="1"/>
            <p:nvPr/>
          </p:nvSpPr>
          <p:spPr>
            <a:xfrm>
              <a:off x="2335260" y="2212128"/>
              <a:ext cx="1781078" cy="291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Customized Products</a:t>
              </a:r>
              <a:endParaRPr kumimoji="1" lang="ja-JP" altLang="en-US" dirty="0"/>
            </a:p>
          </p:txBody>
        </p:sp>
      </p:grpSp>
      <p:sp>
        <p:nvSpPr>
          <p:cNvPr id="24" name="波線 23">
            <a:extLst>
              <a:ext uri="{FF2B5EF4-FFF2-40B4-BE49-F238E27FC236}">
                <a16:creationId xmlns:a16="http://schemas.microsoft.com/office/drawing/2014/main" id="{71D96271-3153-BCCB-785F-9CBAE48E70F7}"/>
              </a:ext>
            </a:extLst>
          </p:cNvPr>
          <p:cNvSpPr/>
          <p:nvPr/>
        </p:nvSpPr>
        <p:spPr>
          <a:xfrm>
            <a:off x="10770670" y="181036"/>
            <a:ext cx="1116530" cy="879471"/>
          </a:xfrm>
          <a:prstGeom prst="wav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カスタム対応品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7B1504F-5F5F-5B22-BCE7-D628CD6B2CE9}"/>
              </a:ext>
            </a:extLst>
          </p:cNvPr>
          <p:cNvSpPr txBox="1"/>
          <p:nvPr/>
        </p:nvSpPr>
        <p:spPr>
          <a:xfrm>
            <a:off x="7187381" y="2123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04197C14-9E1A-F13B-B4DE-E5FD17558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210" y="2493100"/>
            <a:ext cx="641099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Custom aluminum blocks available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 need to prepare detailed drawings – production is possible based on dimension specifications alone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Supports customization of hole shape, number/arrangement, material, and surface treatment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Available from a single piece, withort lead times and cost-effective pricing</a:t>
            </a:r>
            <a:endParaRPr kumimoji="0" lang="en-U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ja-JP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78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ボックス, コンピュータ, オーブ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F8DD9679-CDF2-8F4A-5399-6CF35679F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" y="1843031"/>
            <a:ext cx="3206331" cy="305107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C7EDB85-97B0-AFE9-BEDC-D25223AF1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512" y="2800148"/>
            <a:ext cx="7101238" cy="405785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D6B8CCD-1960-4DEE-68B6-E959FB0DF9FD}"/>
              </a:ext>
            </a:extLst>
          </p:cNvPr>
          <p:cNvSpPr txBox="1"/>
          <p:nvPr/>
        </p:nvSpPr>
        <p:spPr>
          <a:xfrm>
            <a:off x="394635" y="510139"/>
            <a:ext cx="241594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分析　前処理工程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27773F5-B25B-F6A6-36F6-4732F0ED9AF7}"/>
              </a:ext>
            </a:extLst>
          </p:cNvPr>
          <p:cNvSpPr txBox="1"/>
          <p:nvPr/>
        </p:nvSpPr>
        <p:spPr>
          <a:xfrm>
            <a:off x="372633" y="5385471"/>
            <a:ext cx="2501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Dedicated Controller for </a:t>
            </a:r>
          </a:p>
          <a:p>
            <a:r>
              <a:rPr lang="ja-JP" altLang="en-US" dirty="0"/>
              <a:t>　　　　</a:t>
            </a:r>
            <a:r>
              <a:rPr lang="en-US" altLang="ja-JP" dirty="0"/>
              <a:t>MV10000 Series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66C8AE4-665F-4534-ACDC-A7D76C63EEF6}"/>
              </a:ext>
            </a:extLst>
          </p:cNvPr>
          <p:cNvSpPr txBox="1"/>
          <p:nvPr/>
        </p:nvSpPr>
        <p:spPr>
          <a:xfrm>
            <a:off x="9063497" y="5385471"/>
            <a:ext cx="24562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Ultra-High Temperature </a:t>
            </a:r>
          </a:p>
          <a:p>
            <a:r>
              <a:rPr lang="ja-JP" altLang="en-US" dirty="0"/>
              <a:t>　　</a:t>
            </a:r>
            <a:r>
              <a:rPr lang="en-US" altLang="ja-JP" dirty="0"/>
              <a:t>Heating Equipment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PA9005</a:t>
            </a:r>
          </a:p>
          <a:p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DADBED4-3E22-C122-443D-4990A79B157F}"/>
              </a:ext>
            </a:extLst>
          </p:cNvPr>
          <p:cNvSpPr txBox="1"/>
          <p:nvPr/>
        </p:nvSpPr>
        <p:spPr>
          <a:xfrm>
            <a:off x="3323509" y="1095112"/>
            <a:ext cx="639982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・</a:t>
            </a:r>
            <a:r>
              <a:rPr lang="en-US" altLang="ja-JP" b="1" dirty="0"/>
              <a:t>High-Temperature Furnace MV10000 Series (Max 1000℃)</a:t>
            </a:r>
            <a:br>
              <a:rPr lang="en-US" altLang="ja-JP" dirty="0"/>
            </a:br>
            <a:r>
              <a:rPr lang="ja-JP" altLang="en-US" dirty="0"/>
              <a:t>・</a:t>
            </a:r>
            <a:r>
              <a:rPr lang="en-US" altLang="ja-JP" b="1" dirty="0"/>
              <a:t>High-Temperature Hot Plate PA10000 Series (Max 1000℃)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dirty="0"/>
              <a:t>Heating equipment capable of reaching up to 1000℃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dirty="0"/>
              <a:t>Industry-leading hot plate with maximum temperature of 1000℃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dirty="0"/>
              <a:t>Ideal for </a:t>
            </a:r>
            <a:r>
              <a:rPr lang="en-US" altLang="ja-JP" dirty="0" err="1"/>
              <a:t>ashing</a:t>
            </a:r>
            <a:r>
              <a:rPr lang="en-US" altLang="ja-JP" dirty="0"/>
              <a:t> and pretreatment of inorganic samples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dirty="0"/>
              <a:t>Atmosphere can be controlled by introducing gas flow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dirty="0"/>
              <a:t>Volatile substances are safely exhausted through a duct system</a:t>
            </a:r>
            <a:endParaRPr kumimoji="1" lang="ja-JP" altLang="en-US" dirty="0"/>
          </a:p>
        </p:txBody>
      </p:sp>
      <p:sp>
        <p:nvSpPr>
          <p:cNvPr id="10" name="波線 9">
            <a:extLst>
              <a:ext uri="{FF2B5EF4-FFF2-40B4-BE49-F238E27FC236}">
                <a16:creationId xmlns:a16="http://schemas.microsoft.com/office/drawing/2014/main" id="{9AD6895A-8355-6E28-2E74-0BA65AE5BB9A}"/>
              </a:ext>
            </a:extLst>
          </p:cNvPr>
          <p:cNvSpPr/>
          <p:nvPr/>
        </p:nvSpPr>
        <p:spPr>
          <a:xfrm>
            <a:off x="10770670" y="181036"/>
            <a:ext cx="1116530" cy="879471"/>
          </a:xfrm>
          <a:prstGeom prst="wav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カスタム対応品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326262-4BA2-F3D2-A01D-4E2D658CC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576" y="4323081"/>
            <a:ext cx="2726872" cy="181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F7845D3-454A-4D44-BF2F-3CCB41D43190}"/>
              </a:ext>
            </a:extLst>
          </p:cNvPr>
          <p:cNvSpPr txBox="1"/>
          <p:nvPr/>
        </p:nvSpPr>
        <p:spPr>
          <a:xfrm>
            <a:off x="4052236" y="359161"/>
            <a:ext cx="4487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u="sng" dirty="0"/>
              <a:t>Sample Pretreatment Process</a:t>
            </a:r>
            <a:endParaRPr kumimoji="1" lang="ja-JP" alt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2262297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器具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B80AD5B5-9444-E523-7EB3-4B82F4AA3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7" y="331551"/>
            <a:ext cx="3554895" cy="561204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513298-E2E9-E248-E597-8377F6810415}"/>
              </a:ext>
            </a:extLst>
          </p:cNvPr>
          <p:cNvSpPr txBox="1"/>
          <p:nvPr/>
        </p:nvSpPr>
        <p:spPr>
          <a:xfrm>
            <a:off x="394635" y="510139"/>
            <a:ext cx="241594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分析　前処理工程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E63B36E-C629-9D75-B25D-E477606D14B3}"/>
              </a:ext>
            </a:extLst>
          </p:cNvPr>
          <p:cNvSpPr txBox="1"/>
          <p:nvPr/>
        </p:nvSpPr>
        <p:spPr>
          <a:xfrm>
            <a:off x="3868267" y="1800233"/>
            <a:ext cx="75002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・</a:t>
            </a:r>
            <a:r>
              <a:rPr lang="en-US" altLang="ja-JP" dirty="0"/>
              <a:t>Hot Press System (up to 800℃)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dirty="0"/>
              <a:t>Suitable for powder compaction, pre-sintering, and tablet crushing</a:t>
            </a:r>
            <a:endParaRPr kumimoji="1" lang="en-US" altLang="ja-JP" dirty="0"/>
          </a:p>
          <a:p>
            <a:r>
              <a:rPr lang="ja-JP" altLang="en-US" dirty="0"/>
              <a:t>・</a:t>
            </a:r>
            <a:r>
              <a:rPr lang="en-US" altLang="ja-JP" dirty="0"/>
              <a:t>Available in both parallel-plate type and furnace-integrated type</a:t>
            </a:r>
            <a:endParaRPr kumimoji="1" lang="en-US" altLang="ja-JP" dirty="0"/>
          </a:p>
          <a:p>
            <a:r>
              <a:rPr lang="ja-JP" altLang="en-US" dirty="0"/>
              <a:t>・</a:t>
            </a:r>
            <a:r>
              <a:rPr lang="en-US" altLang="ja-JP" dirty="0"/>
              <a:t>Custom molds can be designed and manufactured to match the press system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dirty="0"/>
              <a:t>Various press mechanisms available:</a:t>
            </a:r>
            <a:br>
              <a:rPr lang="en-US" altLang="ja-JP" dirty="0"/>
            </a:br>
            <a:r>
              <a:rPr lang="ja-JP" altLang="en-US" dirty="0"/>
              <a:t>　　　</a:t>
            </a:r>
            <a:r>
              <a:rPr lang="en-US" altLang="ja-JP" dirty="0"/>
              <a:t>Manual </a:t>
            </a:r>
            <a:r>
              <a:rPr lang="en-US" altLang="ja-JP" dirty="0" err="1"/>
              <a:t>press,Hydraulic</a:t>
            </a:r>
            <a:r>
              <a:rPr lang="en-US" altLang="ja-JP" dirty="0"/>
              <a:t> (high force),Pneumatic </a:t>
            </a:r>
          </a:p>
          <a:p>
            <a:r>
              <a:rPr lang="ja-JP" altLang="en-US" dirty="0"/>
              <a:t>　　　</a:t>
            </a:r>
            <a:r>
              <a:rPr lang="en-US" altLang="ja-JP" dirty="0"/>
              <a:t>(low force, high precision stability),Servo-motor driven </a:t>
            </a:r>
          </a:p>
          <a:p>
            <a:r>
              <a:rPr lang="ja-JP" altLang="en-US" dirty="0"/>
              <a:t>　　　</a:t>
            </a:r>
            <a:r>
              <a:rPr lang="en-US" altLang="ja-JP" dirty="0"/>
              <a:t>(high force, high precision, automated operation)</a:t>
            </a:r>
            <a:endParaRPr kumimoji="1" lang="en-US" altLang="ja-JP" dirty="0"/>
          </a:p>
        </p:txBody>
      </p:sp>
      <p:sp>
        <p:nvSpPr>
          <p:cNvPr id="2" name="波線 1">
            <a:extLst>
              <a:ext uri="{FF2B5EF4-FFF2-40B4-BE49-F238E27FC236}">
                <a16:creationId xmlns:a16="http://schemas.microsoft.com/office/drawing/2014/main" id="{D6571BBD-DA25-32D9-8F61-958C309BA40B}"/>
              </a:ext>
            </a:extLst>
          </p:cNvPr>
          <p:cNvSpPr/>
          <p:nvPr/>
        </p:nvSpPr>
        <p:spPr>
          <a:xfrm>
            <a:off x="10770670" y="181036"/>
            <a:ext cx="1116530" cy="879471"/>
          </a:xfrm>
          <a:prstGeom prst="wav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カスタム対応品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C6F88F6-887B-F9E6-A599-336B5DE53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387" y="4702176"/>
            <a:ext cx="3234088" cy="174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2A66128-35ED-0BF5-6F7E-AB1702CED990}"/>
              </a:ext>
            </a:extLst>
          </p:cNvPr>
          <p:cNvSpPr txBox="1"/>
          <p:nvPr/>
        </p:nvSpPr>
        <p:spPr>
          <a:xfrm>
            <a:off x="4076757" y="391180"/>
            <a:ext cx="4487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Sample Pretreatment Process</a:t>
            </a:r>
            <a:endParaRPr kumimoji="1" lang="ja-JP" alt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1470883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73CDDD7-2EA5-D478-717A-B7A6816BD54D}"/>
              </a:ext>
            </a:extLst>
          </p:cNvPr>
          <p:cNvSpPr txBox="1"/>
          <p:nvPr/>
        </p:nvSpPr>
        <p:spPr>
          <a:xfrm>
            <a:off x="394635" y="510139"/>
            <a:ext cx="241594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分析　前処理工程</a:t>
            </a:r>
          </a:p>
        </p:txBody>
      </p:sp>
      <p:sp>
        <p:nvSpPr>
          <p:cNvPr id="3" name="波線 2">
            <a:extLst>
              <a:ext uri="{FF2B5EF4-FFF2-40B4-BE49-F238E27FC236}">
                <a16:creationId xmlns:a16="http://schemas.microsoft.com/office/drawing/2014/main" id="{09DB0AA5-A946-131F-24DB-9C774D50B1E7}"/>
              </a:ext>
            </a:extLst>
          </p:cNvPr>
          <p:cNvSpPr/>
          <p:nvPr/>
        </p:nvSpPr>
        <p:spPr>
          <a:xfrm>
            <a:off x="10770670" y="181036"/>
            <a:ext cx="1116530" cy="879471"/>
          </a:xfrm>
          <a:prstGeom prst="wav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カスタム対応品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00A407A-4EF4-8DCB-F695-66D32BF81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35" y="1501062"/>
            <a:ext cx="3533103" cy="353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34BA3C8A-8BBB-B47F-FA23-CC3E16397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414" y="4114917"/>
            <a:ext cx="3695700" cy="23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4169C33-AC3C-9A56-C90D-B4B606841BC2}"/>
              </a:ext>
            </a:extLst>
          </p:cNvPr>
          <p:cNvSpPr txBox="1"/>
          <p:nvPr/>
        </p:nvSpPr>
        <p:spPr>
          <a:xfrm>
            <a:off x="3126393" y="704754"/>
            <a:ext cx="6706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u="sng" dirty="0"/>
              <a:t>Customized Products – Vacuum Drying / VCD</a:t>
            </a:r>
            <a:endParaRPr kumimoji="1" lang="ja-JP" altLang="en-US" sz="2800" u="sng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22DED0F-F99C-4169-7FEC-2F23EBB59BAD}"/>
              </a:ext>
            </a:extLst>
          </p:cNvPr>
          <p:cNvSpPr txBox="1"/>
          <p:nvPr/>
        </p:nvSpPr>
        <p:spPr>
          <a:xfrm>
            <a:off x="4700105" y="1501062"/>
            <a:ext cx="657833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・</a:t>
            </a:r>
            <a:r>
              <a:rPr lang="en-US" altLang="ja-JP" dirty="0"/>
              <a:t>Designed for volatile solvent drying processes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dirty="0"/>
              <a:t>Hot plate–based vacuum heating system for VCD applications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dirty="0"/>
              <a:t>Unlike environmental heating, direct heat conduction via hot plate </a:t>
            </a:r>
          </a:p>
          <a:p>
            <a:r>
              <a:rPr lang="ja-JP" altLang="en-US" dirty="0"/>
              <a:t>　</a:t>
            </a:r>
            <a:r>
              <a:rPr lang="en-US" altLang="ja-JP" dirty="0"/>
              <a:t>enables high-speed processing</a:t>
            </a:r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dirty="0"/>
              <a:t>Easy process management with a touchscreen controller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dirty="0"/>
              <a:t>Series also includes small-scale evaluation models and manual </a:t>
            </a:r>
          </a:p>
          <a:p>
            <a:r>
              <a:rPr lang="ja-JP" altLang="en-US" dirty="0"/>
              <a:t>　</a:t>
            </a:r>
            <a:r>
              <a:rPr lang="en-US" altLang="ja-JP" dirty="0"/>
              <a:t>heating systems</a:t>
            </a:r>
            <a:endParaRPr kumimoji="1" lang="en-US" altLang="ja-JP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ED01BC8-3C29-FE2B-EE28-F19100321735}"/>
              </a:ext>
            </a:extLst>
          </p:cNvPr>
          <p:cNvSpPr txBox="1"/>
          <p:nvPr/>
        </p:nvSpPr>
        <p:spPr>
          <a:xfrm>
            <a:off x="677361" y="5356938"/>
            <a:ext cx="3250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Automated Vacuum Heating</a:t>
            </a:r>
          </a:p>
          <a:p>
            <a:r>
              <a:rPr lang="ja-JP" altLang="en-US" dirty="0"/>
              <a:t>　　</a:t>
            </a:r>
            <a:r>
              <a:rPr lang="en-US" altLang="ja-JP" dirty="0"/>
              <a:t> / VCD System – PH225 Series</a:t>
            </a:r>
            <a:endParaRPr kumimoji="1" lang="ja-JP" altLang="en-US" dirty="0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EA0922D9-EDB6-004B-213E-D36B80CF5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784" y="4524895"/>
            <a:ext cx="21844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E44FCA0-2BE1-7ACD-6310-FCB60EC3F2AE}"/>
              </a:ext>
            </a:extLst>
          </p:cNvPr>
          <p:cNvSpPr txBox="1"/>
          <p:nvPr/>
        </p:nvSpPr>
        <p:spPr>
          <a:xfrm>
            <a:off x="4335538" y="6180541"/>
            <a:ext cx="24568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Controller screen during</a:t>
            </a:r>
          </a:p>
          <a:p>
            <a:r>
              <a:rPr lang="en-US" altLang="ja-JP" dirty="0"/>
              <a:t> automated operation</a:t>
            </a:r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C6277FF-1DEB-5CE0-6F53-4281A2FB6A05}"/>
              </a:ext>
            </a:extLst>
          </p:cNvPr>
          <p:cNvSpPr txBox="1"/>
          <p:nvPr/>
        </p:nvSpPr>
        <p:spPr>
          <a:xfrm>
            <a:off x="9136263" y="6127430"/>
            <a:ext cx="28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Manual Vacuum Heating </a:t>
            </a:r>
          </a:p>
          <a:p>
            <a:r>
              <a:rPr lang="en-US" altLang="ja-JP" dirty="0"/>
              <a:t>/ VCD System – PH222 Series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31976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, 座る, ガラス, 暗い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814902D9-61C9-5182-A58F-5AF1C68E4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75" y="1857676"/>
            <a:ext cx="3661497" cy="345320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3F175ED-13D3-4296-7BDA-263B2C561332}"/>
              </a:ext>
            </a:extLst>
          </p:cNvPr>
          <p:cNvSpPr txBox="1"/>
          <p:nvPr/>
        </p:nvSpPr>
        <p:spPr>
          <a:xfrm>
            <a:off x="394635" y="510139"/>
            <a:ext cx="241594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分析　前処理工程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0088AFE-1F76-181E-94BB-8407B1C7FA69}"/>
              </a:ext>
            </a:extLst>
          </p:cNvPr>
          <p:cNvSpPr txBox="1"/>
          <p:nvPr/>
        </p:nvSpPr>
        <p:spPr>
          <a:xfrm>
            <a:off x="4995595" y="1857676"/>
            <a:ext cx="692119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・</a:t>
            </a:r>
            <a:r>
              <a:rPr lang="en-US" altLang="ja-JP" b="1" dirty="0"/>
              <a:t>Quartz Glass Carriers (Standard &amp; Custom Options)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dirty="0"/>
              <a:t> </a:t>
            </a:r>
            <a:r>
              <a:rPr lang="en-US" altLang="ja-JP" b="1" dirty="0"/>
              <a:t>Suitable for chemical processing, etching, cleaning, and </a:t>
            </a:r>
          </a:p>
          <a:p>
            <a:r>
              <a:rPr lang="ja-JP" altLang="en-US" b="1" dirty="0"/>
              <a:t>　</a:t>
            </a:r>
            <a:r>
              <a:rPr lang="en-US" altLang="ja-JP" b="1" dirty="0"/>
              <a:t>degreasing applications</a:t>
            </a:r>
            <a:endParaRPr kumimoji="1" lang="en-US" altLang="ja-JP" b="1" dirty="0"/>
          </a:p>
          <a:p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dirty="0"/>
              <a:t> </a:t>
            </a:r>
            <a:r>
              <a:rPr lang="en-US" altLang="ja-JP" b="1" dirty="0"/>
              <a:t>Wide range of shapes and sizes available</a:t>
            </a:r>
            <a:endParaRPr kumimoji="1" lang="en-US" altLang="ja-JP" b="1" dirty="0"/>
          </a:p>
          <a:p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b="1" dirty="0"/>
              <a:t>In addition to quartz glass, cost-effective Teflon versions (PTFE, PFA) </a:t>
            </a:r>
          </a:p>
          <a:p>
            <a:r>
              <a:rPr lang="ja-JP" altLang="en-US" b="1" dirty="0"/>
              <a:t>　</a:t>
            </a:r>
            <a:r>
              <a:rPr lang="en-US" altLang="ja-JP" b="1" dirty="0"/>
              <a:t>are also offered</a:t>
            </a:r>
            <a:endParaRPr kumimoji="1" lang="en-US" altLang="ja-JP" b="1" dirty="0"/>
          </a:p>
        </p:txBody>
      </p:sp>
      <p:sp>
        <p:nvSpPr>
          <p:cNvPr id="2" name="波線 1">
            <a:extLst>
              <a:ext uri="{FF2B5EF4-FFF2-40B4-BE49-F238E27FC236}">
                <a16:creationId xmlns:a16="http://schemas.microsoft.com/office/drawing/2014/main" id="{6A04A919-B654-B1C6-2936-9FD4F8F5A14D}"/>
              </a:ext>
            </a:extLst>
          </p:cNvPr>
          <p:cNvSpPr/>
          <p:nvPr/>
        </p:nvSpPr>
        <p:spPr>
          <a:xfrm>
            <a:off x="10770670" y="181036"/>
            <a:ext cx="1116530" cy="879471"/>
          </a:xfrm>
          <a:prstGeom prst="wav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カスタム対応品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FE80435-9D81-F3C4-EE10-183414260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497" y="4721661"/>
            <a:ext cx="2972282" cy="185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FB0AF00-B880-2D39-F6B2-BA8AAC6C80C9}"/>
              </a:ext>
            </a:extLst>
          </p:cNvPr>
          <p:cNvSpPr txBox="1"/>
          <p:nvPr/>
        </p:nvSpPr>
        <p:spPr>
          <a:xfrm>
            <a:off x="4004109" y="433195"/>
            <a:ext cx="3302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u="sng" dirty="0"/>
              <a:t>Quartz Glass Carriers</a:t>
            </a:r>
            <a:endParaRPr kumimoji="1" lang="ja-JP" altLang="en-US" sz="2800" u="sng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B3C8CB5-409A-2ECF-00CB-A74A3D578FF1}"/>
              </a:ext>
            </a:extLst>
          </p:cNvPr>
          <p:cNvSpPr txBox="1"/>
          <p:nvPr/>
        </p:nvSpPr>
        <p:spPr>
          <a:xfrm>
            <a:off x="1197264" y="5842813"/>
            <a:ext cx="329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Quartz Glass Carrier – SGF Series</a:t>
            </a:r>
            <a:endParaRPr kumimoji="1" lang="en-US" altLang="ja-JP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3A03794-836C-DF5A-E144-285C47E7E9F4}"/>
              </a:ext>
            </a:extLst>
          </p:cNvPr>
          <p:cNvSpPr txBox="1"/>
          <p:nvPr/>
        </p:nvSpPr>
        <p:spPr>
          <a:xfrm>
            <a:off x="6853014" y="5427514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Teflon Carrier </a:t>
            </a:r>
          </a:p>
          <a:p>
            <a:r>
              <a:rPr lang="ja-JP" altLang="en-US" dirty="0"/>
              <a:t>　　</a:t>
            </a:r>
            <a:r>
              <a:rPr lang="en-US" altLang="ja-JP" dirty="0"/>
              <a:t>– STF Series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20706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, コンピュータ, 光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E56A22F4-FFA7-F7B3-D7EE-BEA6F06C4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839"/>
            <a:ext cx="5775158" cy="332604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A94A05B-C213-16BE-F67A-D12CCD58BA27}"/>
              </a:ext>
            </a:extLst>
          </p:cNvPr>
          <p:cNvSpPr txBox="1"/>
          <p:nvPr/>
        </p:nvSpPr>
        <p:spPr>
          <a:xfrm>
            <a:off x="394635" y="510139"/>
            <a:ext cx="241594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分析　前処理工程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10DFC2-52C6-E412-D545-38221B1351EC}"/>
              </a:ext>
            </a:extLst>
          </p:cNvPr>
          <p:cNvSpPr txBox="1"/>
          <p:nvPr/>
        </p:nvSpPr>
        <p:spPr>
          <a:xfrm>
            <a:off x="6096000" y="2368200"/>
            <a:ext cx="5438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・</a:t>
            </a:r>
            <a:r>
              <a:rPr lang="en-US" altLang="ja-JP" b="1" dirty="0"/>
              <a:t>Custom Stirring &amp; Shaking Systems</a:t>
            </a:r>
            <a:endParaRPr kumimoji="1" lang="en-US" altLang="ja-JP" b="1" dirty="0"/>
          </a:p>
          <a:p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dirty="0"/>
              <a:t> </a:t>
            </a:r>
            <a:r>
              <a:rPr lang="en-US" altLang="ja-JP" b="1" dirty="0"/>
              <a:t>Custom-built for applications requiring stronger stirring or shaking performance</a:t>
            </a:r>
            <a:endParaRPr kumimoji="1" lang="en-US" altLang="ja-JP" b="1" dirty="0"/>
          </a:p>
          <a:p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dirty="0"/>
              <a:t> </a:t>
            </a:r>
            <a:r>
              <a:rPr lang="en-US" altLang="ja-JP" b="1" dirty="0"/>
              <a:t>Adapters can be designed to fit your existing containers</a:t>
            </a:r>
            <a:endParaRPr kumimoji="1" lang="en-US" altLang="ja-JP" b="1" dirty="0"/>
          </a:p>
          <a:p>
            <a:endParaRPr kumimoji="1" lang="en-US" altLang="ja-JP" dirty="0"/>
          </a:p>
          <a:p>
            <a:r>
              <a:rPr kumimoji="1" lang="ja-JP" altLang="en-US" dirty="0"/>
              <a:t>・</a:t>
            </a:r>
            <a:r>
              <a:rPr lang="en-US" altLang="ja-JP" b="1" dirty="0"/>
              <a:t>Options available for integration with constant-temperature baths (temperature-controlled operation)</a:t>
            </a:r>
            <a:endParaRPr kumimoji="1" lang="en-US" altLang="ja-JP" b="1" dirty="0"/>
          </a:p>
        </p:txBody>
      </p:sp>
      <p:sp>
        <p:nvSpPr>
          <p:cNvPr id="2" name="波線 1">
            <a:extLst>
              <a:ext uri="{FF2B5EF4-FFF2-40B4-BE49-F238E27FC236}">
                <a16:creationId xmlns:a16="http://schemas.microsoft.com/office/drawing/2014/main" id="{8EC9B7AF-8E39-A09D-6DE5-19955D268D9A}"/>
              </a:ext>
            </a:extLst>
          </p:cNvPr>
          <p:cNvSpPr/>
          <p:nvPr/>
        </p:nvSpPr>
        <p:spPr>
          <a:xfrm>
            <a:off x="10770670" y="181036"/>
            <a:ext cx="1116530" cy="879471"/>
          </a:xfrm>
          <a:prstGeom prst="wav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カスタム対応品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D0A56B2-2FB6-3E40-CBC9-00A35AA76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533" y="879471"/>
            <a:ext cx="2454584" cy="153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3882F51-BE1C-4D24-8129-18905CF18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358" y="5005678"/>
            <a:ext cx="1162015" cy="117669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73ADD9-6C91-45B2-191E-120BC904EFC3}"/>
              </a:ext>
            </a:extLst>
          </p:cNvPr>
          <p:cNvSpPr txBox="1"/>
          <p:nvPr/>
        </p:nvSpPr>
        <p:spPr>
          <a:xfrm>
            <a:off x="1612397" y="6257587"/>
            <a:ext cx="1581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動画　</a:t>
            </a:r>
            <a:r>
              <a:rPr kumimoji="1" lang="en-US" altLang="ja-JP" dirty="0" err="1"/>
              <a:t>Yuotube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E9C8E4E-9FF2-26B1-297C-42B0F7253FBC}"/>
              </a:ext>
            </a:extLst>
          </p:cNvPr>
          <p:cNvSpPr txBox="1"/>
          <p:nvPr/>
        </p:nvSpPr>
        <p:spPr>
          <a:xfrm>
            <a:off x="4780857" y="359161"/>
            <a:ext cx="5230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u="sng" dirty="0"/>
              <a:t>Custom Stirring &amp; Shaking Systems</a:t>
            </a:r>
            <a:endParaRPr kumimoji="1" lang="ja-JP" alt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1581114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D69C9CB3-694A-D8B3-DD0D-C1FD8C9D1EE5}"/>
              </a:ext>
            </a:extLst>
          </p:cNvPr>
          <p:cNvGrpSpPr/>
          <p:nvPr/>
        </p:nvGrpSpPr>
        <p:grpSpPr>
          <a:xfrm>
            <a:off x="9190822" y="3909551"/>
            <a:ext cx="616159" cy="744794"/>
            <a:chOff x="8003458" y="2861187"/>
            <a:chExt cx="1288026" cy="1504336"/>
          </a:xfrm>
        </p:grpSpPr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35CAD7FB-04E2-60D8-75DD-4D0DEE4647FC}"/>
                </a:ext>
              </a:extLst>
            </p:cNvPr>
            <p:cNvSpPr/>
            <p:nvPr/>
          </p:nvSpPr>
          <p:spPr>
            <a:xfrm>
              <a:off x="8003458" y="2861187"/>
              <a:ext cx="1288026" cy="150433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31E89647-482F-1938-F9E9-2358118E0A51}"/>
                </a:ext>
              </a:extLst>
            </p:cNvPr>
            <p:cNvSpPr/>
            <p:nvPr/>
          </p:nvSpPr>
          <p:spPr>
            <a:xfrm>
              <a:off x="8003458" y="3429000"/>
              <a:ext cx="1288026" cy="93652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3976CC6-08AA-FB3F-587B-6BFC7689B943}"/>
              </a:ext>
            </a:extLst>
          </p:cNvPr>
          <p:cNvGrpSpPr/>
          <p:nvPr/>
        </p:nvGrpSpPr>
        <p:grpSpPr>
          <a:xfrm>
            <a:off x="3126417" y="3529780"/>
            <a:ext cx="1288026" cy="1504336"/>
            <a:chOff x="8003458" y="2861187"/>
            <a:chExt cx="1288026" cy="1504336"/>
          </a:xfrm>
        </p:grpSpPr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50631E86-A917-2FCA-24B8-A197A992CCEB}"/>
                </a:ext>
              </a:extLst>
            </p:cNvPr>
            <p:cNvSpPr/>
            <p:nvPr/>
          </p:nvSpPr>
          <p:spPr>
            <a:xfrm>
              <a:off x="8003458" y="2861187"/>
              <a:ext cx="1288026" cy="150433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DE6A1BA6-F9B3-AA36-851B-8E8EBAC7A9FA}"/>
                </a:ext>
              </a:extLst>
            </p:cNvPr>
            <p:cNvSpPr/>
            <p:nvPr/>
          </p:nvSpPr>
          <p:spPr>
            <a:xfrm>
              <a:off x="8003458" y="3429000"/>
              <a:ext cx="1288026" cy="93652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C9BF2CC0-7896-1A58-2ABF-8A7D4A6A997A}"/>
              </a:ext>
            </a:extLst>
          </p:cNvPr>
          <p:cNvGrpSpPr/>
          <p:nvPr/>
        </p:nvGrpSpPr>
        <p:grpSpPr>
          <a:xfrm>
            <a:off x="3414363" y="857163"/>
            <a:ext cx="712137" cy="3626348"/>
            <a:chOff x="3414363" y="857163"/>
            <a:chExt cx="712137" cy="3626348"/>
          </a:xfrm>
        </p:grpSpPr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020FF52C-4024-FAEA-9D4B-B9E8EC054DDD}"/>
                </a:ext>
              </a:extLst>
            </p:cNvPr>
            <p:cNvSpPr/>
            <p:nvPr/>
          </p:nvSpPr>
          <p:spPr>
            <a:xfrm>
              <a:off x="3414363" y="857163"/>
              <a:ext cx="712137" cy="212201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4908BE92-8B98-FD67-641D-DA11BB0C9B92}"/>
                </a:ext>
              </a:extLst>
            </p:cNvPr>
            <p:cNvSpPr/>
            <p:nvPr/>
          </p:nvSpPr>
          <p:spPr>
            <a:xfrm>
              <a:off x="3686856" y="2979175"/>
              <a:ext cx="167149" cy="150433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535F103-0404-7382-48A3-A08A9E597F3E}"/>
              </a:ext>
            </a:extLst>
          </p:cNvPr>
          <p:cNvSpPr/>
          <p:nvPr/>
        </p:nvSpPr>
        <p:spPr>
          <a:xfrm>
            <a:off x="2897468" y="1710812"/>
            <a:ext cx="1504336" cy="27530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62B528F-37CA-396A-D4EA-3082EB2B3E05}"/>
              </a:ext>
            </a:extLst>
          </p:cNvPr>
          <p:cNvSpPr/>
          <p:nvPr/>
        </p:nvSpPr>
        <p:spPr>
          <a:xfrm>
            <a:off x="2337028" y="1120877"/>
            <a:ext cx="560440" cy="49062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FAFE583-D3EC-D54A-97D1-1E34E3896AAA}"/>
              </a:ext>
            </a:extLst>
          </p:cNvPr>
          <p:cNvSpPr/>
          <p:nvPr/>
        </p:nvSpPr>
        <p:spPr>
          <a:xfrm>
            <a:off x="1766757" y="6027175"/>
            <a:ext cx="2831690" cy="3834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EF91F0CD-3A22-7CFD-E598-2816A268A0CD}"/>
              </a:ext>
            </a:extLst>
          </p:cNvPr>
          <p:cNvCxnSpPr>
            <a:cxnSpLocks/>
          </p:cNvCxnSpPr>
          <p:nvPr/>
        </p:nvCxnSpPr>
        <p:spPr>
          <a:xfrm flipH="1">
            <a:off x="1715120" y="2979175"/>
            <a:ext cx="828386" cy="7521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75CAF29-6D8F-6717-B935-77FF7FE3D30F}"/>
              </a:ext>
            </a:extLst>
          </p:cNvPr>
          <p:cNvSpPr txBox="1"/>
          <p:nvPr/>
        </p:nvSpPr>
        <p:spPr>
          <a:xfrm>
            <a:off x="712137" y="3806077"/>
            <a:ext cx="718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Stand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810B960-C4C0-76C2-E531-5982132B626F}"/>
              </a:ext>
            </a:extLst>
          </p:cNvPr>
          <p:cNvSpPr txBox="1"/>
          <p:nvPr/>
        </p:nvSpPr>
        <p:spPr>
          <a:xfrm>
            <a:off x="4598447" y="672497"/>
            <a:ext cx="1521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Homogenizers</a:t>
            </a:r>
            <a:endParaRPr kumimoji="1" lang="ja-JP" altLang="en-US" dirty="0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FA241BF2-DCC7-2C93-C793-CCD06C52F9C5}"/>
              </a:ext>
            </a:extLst>
          </p:cNvPr>
          <p:cNvCxnSpPr>
            <a:cxnSpLocks/>
          </p:cNvCxnSpPr>
          <p:nvPr/>
        </p:nvCxnSpPr>
        <p:spPr>
          <a:xfrm flipV="1">
            <a:off x="3959351" y="823453"/>
            <a:ext cx="727589" cy="366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CE15783-FC6C-59C2-DDD4-8A357DC51E78}"/>
              </a:ext>
            </a:extLst>
          </p:cNvPr>
          <p:cNvSpPr/>
          <p:nvPr/>
        </p:nvSpPr>
        <p:spPr>
          <a:xfrm rot="2377093">
            <a:off x="3106166" y="5457676"/>
            <a:ext cx="1288026" cy="179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A400F34-BDE1-9436-5709-C3C0C1C13876}"/>
              </a:ext>
            </a:extLst>
          </p:cNvPr>
          <p:cNvSpPr/>
          <p:nvPr/>
        </p:nvSpPr>
        <p:spPr>
          <a:xfrm rot="19373963">
            <a:off x="3128614" y="5495003"/>
            <a:ext cx="1288026" cy="179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2ED40A7-FCF8-92C0-2064-06154CB4BA38}"/>
              </a:ext>
            </a:extLst>
          </p:cNvPr>
          <p:cNvSpPr/>
          <p:nvPr/>
        </p:nvSpPr>
        <p:spPr>
          <a:xfrm>
            <a:off x="3126417" y="5847735"/>
            <a:ext cx="1288026" cy="179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11796ED-928A-13F5-D813-F7BD207AF791}"/>
              </a:ext>
            </a:extLst>
          </p:cNvPr>
          <p:cNvSpPr/>
          <p:nvPr/>
        </p:nvSpPr>
        <p:spPr>
          <a:xfrm>
            <a:off x="3126417" y="5083278"/>
            <a:ext cx="1288026" cy="17943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72FB305-D988-4922-3566-63A3D353E8E3}"/>
              </a:ext>
            </a:extLst>
          </p:cNvPr>
          <p:cNvSpPr txBox="1"/>
          <p:nvPr/>
        </p:nvSpPr>
        <p:spPr>
          <a:xfrm>
            <a:off x="108283" y="1793311"/>
            <a:ext cx="2215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Conventional method</a:t>
            </a:r>
          </a:p>
          <a:p>
            <a:r>
              <a:rPr lang="ja-JP" altLang="en-US" dirty="0"/>
              <a:t>　</a:t>
            </a:r>
            <a:r>
              <a:rPr lang="en-US" altLang="ja-JP" dirty="0"/>
              <a:t>: manual operation</a:t>
            </a:r>
            <a:endParaRPr kumimoji="1" lang="en-US" altLang="ja-JP" u="sng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D5568C7-3DD8-DEF3-C249-4E0F96A3DCCD}"/>
              </a:ext>
            </a:extLst>
          </p:cNvPr>
          <p:cNvSpPr txBox="1"/>
          <p:nvPr/>
        </p:nvSpPr>
        <p:spPr>
          <a:xfrm>
            <a:off x="10052898" y="1643929"/>
            <a:ext cx="1973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Improvement: </a:t>
            </a:r>
          </a:p>
          <a:p>
            <a:r>
              <a:rPr lang="en-US" altLang="ja-JP" dirty="0"/>
              <a:t>automated system </a:t>
            </a:r>
          </a:p>
          <a:p>
            <a:r>
              <a:rPr lang="ja-JP" altLang="en-US" dirty="0"/>
              <a:t>　　　　　</a:t>
            </a:r>
            <a:r>
              <a:rPr lang="en-US" altLang="ja-JP" dirty="0"/>
              <a:t>integration</a:t>
            </a:r>
            <a:endParaRPr kumimoji="1" lang="en-US" altLang="ja-JP" u="sng" dirty="0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738EACE-A471-DAE4-2BFF-84E1E4E9718D}"/>
              </a:ext>
            </a:extLst>
          </p:cNvPr>
          <p:cNvGrpSpPr/>
          <p:nvPr/>
        </p:nvGrpSpPr>
        <p:grpSpPr>
          <a:xfrm>
            <a:off x="9142835" y="857163"/>
            <a:ext cx="712137" cy="3626348"/>
            <a:chOff x="3414363" y="857163"/>
            <a:chExt cx="712137" cy="3626348"/>
          </a:xfrm>
        </p:grpSpPr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B6003861-62B9-AA09-01B2-22EDB820C2A9}"/>
                </a:ext>
              </a:extLst>
            </p:cNvPr>
            <p:cNvSpPr/>
            <p:nvPr/>
          </p:nvSpPr>
          <p:spPr>
            <a:xfrm>
              <a:off x="3414363" y="857163"/>
              <a:ext cx="712137" cy="212201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F5860A1C-3F93-9847-11C8-00B1DA9D3507}"/>
                </a:ext>
              </a:extLst>
            </p:cNvPr>
            <p:cNvSpPr/>
            <p:nvPr/>
          </p:nvSpPr>
          <p:spPr>
            <a:xfrm>
              <a:off x="3686856" y="2979175"/>
              <a:ext cx="167149" cy="150433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E8436E0F-3462-FD01-2155-6C9B0F2C2F1F}"/>
              </a:ext>
            </a:extLst>
          </p:cNvPr>
          <p:cNvGrpSpPr/>
          <p:nvPr/>
        </p:nvGrpSpPr>
        <p:grpSpPr>
          <a:xfrm>
            <a:off x="8240314" y="5067616"/>
            <a:ext cx="616159" cy="744794"/>
            <a:chOff x="8003458" y="2861187"/>
            <a:chExt cx="1288026" cy="1504336"/>
          </a:xfrm>
        </p:grpSpPr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56A9ABC3-FA6F-EE47-66D6-C1C7EE4451F0}"/>
                </a:ext>
              </a:extLst>
            </p:cNvPr>
            <p:cNvSpPr/>
            <p:nvPr/>
          </p:nvSpPr>
          <p:spPr>
            <a:xfrm>
              <a:off x="8003458" y="2861187"/>
              <a:ext cx="1288026" cy="150433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B7D71FD2-E0A7-0A73-E1BA-E6FB1BF79F9F}"/>
                </a:ext>
              </a:extLst>
            </p:cNvPr>
            <p:cNvSpPr/>
            <p:nvPr/>
          </p:nvSpPr>
          <p:spPr>
            <a:xfrm>
              <a:off x="8003458" y="3429000"/>
              <a:ext cx="1288026" cy="93652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61A6062B-D1B1-D00F-941E-D47492BF494A}"/>
              </a:ext>
            </a:extLst>
          </p:cNvPr>
          <p:cNvGrpSpPr/>
          <p:nvPr/>
        </p:nvGrpSpPr>
        <p:grpSpPr>
          <a:xfrm>
            <a:off x="10125926" y="5016910"/>
            <a:ext cx="616159" cy="744794"/>
            <a:chOff x="8003458" y="2861187"/>
            <a:chExt cx="1288026" cy="1504336"/>
          </a:xfrm>
        </p:grpSpPr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732CAB7C-A009-D957-E002-0FF3453BB136}"/>
                </a:ext>
              </a:extLst>
            </p:cNvPr>
            <p:cNvSpPr/>
            <p:nvPr/>
          </p:nvSpPr>
          <p:spPr>
            <a:xfrm>
              <a:off x="8003458" y="2861187"/>
              <a:ext cx="1288026" cy="150433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F5D041F7-D767-7A2D-5105-CDC14B505B96}"/>
                </a:ext>
              </a:extLst>
            </p:cNvPr>
            <p:cNvSpPr/>
            <p:nvPr/>
          </p:nvSpPr>
          <p:spPr>
            <a:xfrm>
              <a:off x="8003458" y="3429000"/>
              <a:ext cx="1288026" cy="93652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84C13A5E-3CF7-A841-E32F-49B736A32641}"/>
              </a:ext>
            </a:extLst>
          </p:cNvPr>
          <p:cNvGrpSpPr/>
          <p:nvPr/>
        </p:nvGrpSpPr>
        <p:grpSpPr>
          <a:xfrm>
            <a:off x="11369109" y="5002929"/>
            <a:ext cx="616159" cy="744794"/>
            <a:chOff x="8003458" y="2861187"/>
            <a:chExt cx="1288026" cy="1504336"/>
          </a:xfrm>
        </p:grpSpPr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AC8E3B94-06F0-F026-2DA0-BA9D4A0499D3}"/>
                </a:ext>
              </a:extLst>
            </p:cNvPr>
            <p:cNvSpPr/>
            <p:nvPr/>
          </p:nvSpPr>
          <p:spPr>
            <a:xfrm>
              <a:off x="8003458" y="2861187"/>
              <a:ext cx="1288026" cy="150433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58E133B2-0937-2C95-3667-AEE20571DF94}"/>
                </a:ext>
              </a:extLst>
            </p:cNvPr>
            <p:cNvSpPr/>
            <p:nvPr/>
          </p:nvSpPr>
          <p:spPr>
            <a:xfrm>
              <a:off x="8003458" y="3429000"/>
              <a:ext cx="1288026" cy="93652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05473637-4854-8FB0-D086-E17820456C30}"/>
              </a:ext>
            </a:extLst>
          </p:cNvPr>
          <p:cNvGrpSpPr/>
          <p:nvPr/>
        </p:nvGrpSpPr>
        <p:grpSpPr>
          <a:xfrm>
            <a:off x="6989428" y="5088960"/>
            <a:ext cx="616159" cy="744794"/>
            <a:chOff x="8003458" y="2861187"/>
            <a:chExt cx="1288026" cy="1504336"/>
          </a:xfrm>
        </p:grpSpPr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30568BB6-A8CB-E81F-F534-D06DC5F18394}"/>
                </a:ext>
              </a:extLst>
            </p:cNvPr>
            <p:cNvSpPr/>
            <p:nvPr/>
          </p:nvSpPr>
          <p:spPr>
            <a:xfrm>
              <a:off x="8003458" y="2861187"/>
              <a:ext cx="1288026" cy="150433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64B039A0-B47D-03CE-71FF-F6669DCD6045}"/>
                </a:ext>
              </a:extLst>
            </p:cNvPr>
            <p:cNvSpPr/>
            <p:nvPr/>
          </p:nvSpPr>
          <p:spPr>
            <a:xfrm>
              <a:off x="8003458" y="3429000"/>
              <a:ext cx="1288026" cy="93652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D8E66361-AFB0-8AE3-FFAC-FF9EFCF9093F}"/>
              </a:ext>
            </a:extLst>
          </p:cNvPr>
          <p:cNvCxnSpPr/>
          <p:nvPr/>
        </p:nvCxnSpPr>
        <p:spPr>
          <a:xfrm>
            <a:off x="7806813" y="5440013"/>
            <a:ext cx="29496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74FD22FE-B486-EA4A-EEA4-D83BD8257E44}"/>
              </a:ext>
            </a:extLst>
          </p:cNvPr>
          <p:cNvCxnSpPr/>
          <p:nvPr/>
        </p:nvCxnSpPr>
        <p:spPr>
          <a:xfrm>
            <a:off x="8895854" y="5346597"/>
            <a:ext cx="29496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09CB1539-B3C4-F7BD-541A-3157F195F733}"/>
              </a:ext>
            </a:extLst>
          </p:cNvPr>
          <p:cNvCxnSpPr/>
          <p:nvPr/>
        </p:nvCxnSpPr>
        <p:spPr>
          <a:xfrm>
            <a:off x="9552223" y="4765951"/>
            <a:ext cx="0" cy="4739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ACC8FABB-F604-7812-32C1-DDA29404A6F0}"/>
              </a:ext>
            </a:extLst>
          </p:cNvPr>
          <p:cNvCxnSpPr/>
          <p:nvPr/>
        </p:nvCxnSpPr>
        <p:spPr>
          <a:xfrm>
            <a:off x="9707488" y="5346597"/>
            <a:ext cx="29496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DEAE0B7E-2F3A-4052-C06E-88E6E3F42144}"/>
              </a:ext>
            </a:extLst>
          </p:cNvPr>
          <p:cNvCxnSpPr/>
          <p:nvPr/>
        </p:nvCxnSpPr>
        <p:spPr>
          <a:xfrm>
            <a:off x="10920157" y="5403133"/>
            <a:ext cx="29496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1120242A-9039-6F7D-CA92-419B1F1AE407}"/>
              </a:ext>
            </a:extLst>
          </p:cNvPr>
          <p:cNvSpPr txBox="1"/>
          <p:nvPr/>
        </p:nvSpPr>
        <p:spPr>
          <a:xfrm>
            <a:off x="3251912" y="456270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Sample</a:t>
            </a:r>
            <a:endParaRPr kumimoji="1" lang="ja-JP" altLang="en-US" b="1" dirty="0"/>
          </a:p>
        </p:txBody>
      </p:sp>
      <p:pic>
        <p:nvPicPr>
          <p:cNvPr id="3" name="図 2" descr="屋内, キッチン, テーブル, カウンター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566903D0-306D-A515-B9B7-49A5534B8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844" y="1668163"/>
            <a:ext cx="3981576" cy="298618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63916A-D49D-565C-8224-01F67D1FBBB3}"/>
              </a:ext>
            </a:extLst>
          </p:cNvPr>
          <p:cNvSpPr txBox="1"/>
          <p:nvPr/>
        </p:nvSpPr>
        <p:spPr>
          <a:xfrm>
            <a:off x="394635" y="510139"/>
            <a:ext cx="241594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分析　前処理工程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2CE4A5F-8003-ECC6-1700-336D16C1C109}"/>
              </a:ext>
            </a:extLst>
          </p:cNvPr>
          <p:cNvSpPr txBox="1"/>
          <p:nvPr/>
        </p:nvSpPr>
        <p:spPr>
          <a:xfrm>
            <a:off x="437982" y="962734"/>
            <a:ext cx="2415941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/>
              <a:t>Process Automation</a:t>
            </a:r>
            <a:endParaRPr kumimoji="1" lang="ja-JP" altLang="en-US" dirty="0"/>
          </a:p>
        </p:txBody>
      </p:sp>
      <p:sp>
        <p:nvSpPr>
          <p:cNvPr id="2" name="波線 1">
            <a:extLst>
              <a:ext uri="{FF2B5EF4-FFF2-40B4-BE49-F238E27FC236}">
                <a16:creationId xmlns:a16="http://schemas.microsoft.com/office/drawing/2014/main" id="{0B28DA75-931E-75B1-0179-0ED39F8F52CF}"/>
              </a:ext>
            </a:extLst>
          </p:cNvPr>
          <p:cNvSpPr/>
          <p:nvPr/>
        </p:nvSpPr>
        <p:spPr>
          <a:xfrm>
            <a:off x="10770670" y="181036"/>
            <a:ext cx="1116530" cy="879471"/>
          </a:xfrm>
          <a:prstGeom prst="wav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カスタム対応品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A796265-1D8A-3EA9-04F0-2DAFB1A9527A}"/>
              </a:ext>
            </a:extLst>
          </p:cNvPr>
          <p:cNvSpPr txBox="1"/>
          <p:nvPr/>
        </p:nvSpPr>
        <p:spPr>
          <a:xfrm>
            <a:off x="3854005" y="74024"/>
            <a:ext cx="5583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u="sng" dirty="0"/>
              <a:t>Automated Homogenizer Processing</a:t>
            </a:r>
            <a:endParaRPr kumimoji="1" lang="ja-JP" altLang="en-US" sz="2800" u="sng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5F80A3C-5ABE-F982-1A8C-321368179476}"/>
              </a:ext>
            </a:extLst>
          </p:cNvPr>
          <p:cNvSpPr txBox="1"/>
          <p:nvPr/>
        </p:nvSpPr>
        <p:spPr>
          <a:xfrm>
            <a:off x="5377302" y="6136314"/>
            <a:ext cx="480997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Your existing homogenizer can be upgraded </a:t>
            </a:r>
          </a:p>
          <a:p>
            <a:r>
              <a:rPr lang="ja-JP" altLang="en-US" dirty="0"/>
              <a:t>　　　　　　　　　　　</a:t>
            </a:r>
            <a:r>
              <a:rPr lang="en-US" altLang="ja-JP" dirty="0"/>
              <a:t>for fully automated operation</a:t>
            </a:r>
            <a:endParaRPr kumimoji="1" lang="ja-JP" alt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09758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E004414-B26F-771E-6221-196635B1022F}"/>
              </a:ext>
            </a:extLst>
          </p:cNvPr>
          <p:cNvSpPr/>
          <p:nvPr/>
        </p:nvSpPr>
        <p:spPr>
          <a:xfrm>
            <a:off x="1313579" y="2067886"/>
            <a:ext cx="3561126" cy="41735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D015D9B-A30B-7EE2-A7AE-0A9C41185EA1}"/>
              </a:ext>
            </a:extLst>
          </p:cNvPr>
          <p:cNvSpPr/>
          <p:nvPr/>
        </p:nvSpPr>
        <p:spPr>
          <a:xfrm>
            <a:off x="1724640" y="3263318"/>
            <a:ext cx="2663504" cy="4194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Heating Plate: up to 900℃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E836163-FF19-22DE-49B4-69E91D049541}"/>
              </a:ext>
            </a:extLst>
          </p:cNvPr>
          <p:cNvSpPr txBox="1"/>
          <p:nvPr/>
        </p:nvSpPr>
        <p:spPr>
          <a:xfrm>
            <a:off x="2842281" y="791952"/>
            <a:ext cx="4939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Material evaluation using a </a:t>
            </a:r>
            <a:r>
              <a:rPr lang="en-US" altLang="ja-JP" b="1" dirty="0"/>
              <a:t>Digital Servo Hot Press</a:t>
            </a:r>
            <a:endParaRPr kumimoji="1" lang="ja-JP" altLang="en-US" u="sng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D4E714E-FD28-77CE-28EF-419E8940A3AD}"/>
              </a:ext>
            </a:extLst>
          </p:cNvPr>
          <p:cNvSpPr/>
          <p:nvPr/>
        </p:nvSpPr>
        <p:spPr>
          <a:xfrm>
            <a:off x="1724640" y="5122879"/>
            <a:ext cx="2663504" cy="4194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Heating Plate: up to 900℃</a:t>
            </a:r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9567E16-7EBB-9270-0252-7757F4532ACB}"/>
              </a:ext>
            </a:extLst>
          </p:cNvPr>
          <p:cNvSpPr/>
          <p:nvPr/>
        </p:nvSpPr>
        <p:spPr>
          <a:xfrm>
            <a:off x="2211201" y="4936921"/>
            <a:ext cx="1820411" cy="1859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E9B9EDBF-0C0E-55D2-06BA-362AAC4D6817}"/>
              </a:ext>
            </a:extLst>
          </p:cNvPr>
          <p:cNvSpPr/>
          <p:nvPr/>
        </p:nvSpPr>
        <p:spPr>
          <a:xfrm rot="5400000">
            <a:off x="2720832" y="2492928"/>
            <a:ext cx="746620" cy="608202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B9F970F-06EF-CBA2-D516-BD6DDE562653}"/>
              </a:ext>
            </a:extLst>
          </p:cNvPr>
          <p:cNvCxnSpPr/>
          <p:nvPr/>
        </p:nvCxnSpPr>
        <p:spPr>
          <a:xfrm flipV="1">
            <a:off x="3771553" y="4907560"/>
            <a:ext cx="0" cy="293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9428654-C42E-D1A5-A1AF-EB369704372D}"/>
              </a:ext>
            </a:extLst>
          </p:cNvPr>
          <p:cNvCxnSpPr/>
          <p:nvPr/>
        </p:nvCxnSpPr>
        <p:spPr>
          <a:xfrm flipV="1">
            <a:off x="3578606" y="4488110"/>
            <a:ext cx="482367" cy="4194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53525DE-796D-56D3-EB76-002DEEA54925}"/>
              </a:ext>
            </a:extLst>
          </p:cNvPr>
          <p:cNvSpPr txBox="1"/>
          <p:nvPr/>
        </p:nvSpPr>
        <p:spPr>
          <a:xfrm>
            <a:off x="3699335" y="4272791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Sample</a:t>
            </a:r>
            <a:endParaRPr kumimoji="1" lang="ja-JP" altLang="en-US" sz="1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62C23CE-9BFF-6FB1-511C-CB2A259C4344}"/>
              </a:ext>
            </a:extLst>
          </p:cNvPr>
          <p:cNvSpPr txBox="1"/>
          <p:nvPr/>
        </p:nvSpPr>
        <p:spPr>
          <a:xfrm>
            <a:off x="1437611" y="6227326"/>
            <a:ext cx="3367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Double-sided heating for uniform </a:t>
            </a:r>
          </a:p>
          <a:p>
            <a:r>
              <a:rPr lang="en-US" altLang="ja-JP" dirty="0"/>
              <a:t>thermal processing</a:t>
            </a:r>
            <a:endParaRPr kumimoji="1" lang="ja-JP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6C028BA-B49F-63F8-5CCD-92AB98698DF1}"/>
              </a:ext>
            </a:extLst>
          </p:cNvPr>
          <p:cNvSpPr txBox="1"/>
          <p:nvPr/>
        </p:nvSpPr>
        <p:spPr>
          <a:xfrm>
            <a:off x="1437612" y="2146720"/>
            <a:ext cx="3437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Servo motor–driven load application with load cell monitoring</a:t>
            </a:r>
            <a:endParaRPr kumimoji="1" lang="ja-JP" altLang="en-US" sz="1200" dirty="0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03820DFA-D082-C2F3-3CCD-C167AA11464B}"/>
              </a:ext>
            </a:extLst>
          </p:cNvPr>
          <p:cNvGrpSpPr/>
          <p:nvPr/>
        </p:nvGrpSpPr>
        <p:grpSpPr>
          <a:xfrm>
            <a:off x="2685178" y="5545823"/>
            <a:ext cx="817927" cy="499145"/>
            <a:chOff x="5192785" y="1661020"/>
            <a:chExt cx="817927" cy="499145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66A07CA0-F1E0-337E-1CA6-B48D2F1F5FC6}"/>
                </a:ext>
              </a:extLst>
            </p:cNvPr>
            <p:cNvSpPr/>
            <p:nvPr/>
          </p:nvSpPr>
          <p:spPr>
            <a:xfrm>
              <a:off x="5394121" y="1661020"/>
              <a:ext cx="415255" cy="335559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66106C4C-B757-1D29-355E-027E78925BCA}"/>
                </a:ext>
              </a:extLst>
            </p:cNvPr>
            <p:cNvSpPr/>
            <p:nvPr/>
          </p:nvSpPr>
          <p:spPr>
            <a:xfrm>
              <a:off x="5192785" y="1824606"/>
              <a:ext cx="817927" cy="33555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D638929-3F56-A24F-8402-7304D46A63FE}"/>
              </a:ext>
            </a:extLst>
          </p:cNvPr>
          <p:cNvSpPr txBox="1"/>
          <p:nvPr/>
        </p:nvSpPr>
        <p:spPr>
          <a:xfrm>
            <a:off x="3440999" y="5746786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/>
              <a:t>LoadCell</a:t>
            </a:r>
            <a:endParaRPr kumimoji="1" lang="ja-JP" altLang="en-US" sz="1600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D5D6579-30FB-77A4-BB52-67F86ECD2D74}"/>
              </a:ext>
            </a:extLst>
          </p:cNvPr>
          <p:cNvGrpSpPr/>
          <p:nvPr/>
        </p:nvGrpSpPr>
        <p:grpSpPr>
          <a:xfrm>
            <a:off x="4853819" y="2084088"/>
            <a:ext cx="6609388" cy="4644012"/>
            <a:chOff x="5985214" y="2052509"/>
            <a:chExt cx="6609388" cy="4644012"/>
          </a:xfrm>
        </p:grpSpPr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C4EC7401-CFC4-5B01-63D8-E707194DCDDD}"/>
                </a:ext>
              </a:extLst>
            </p:cNvPr>
            <p:cNvSpPr/>
            <p:nvPr/>
          </p:nvSpPr>
          <p:spPr>
            <a:xfrm>
              <a:off x="6254238" y="2052509"/>
              <a:ext cx="3561126" cy="41735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895B4FCA-BCDB-A3C7-6FB3-FBAF4426458D}"/>
                </a:ext>
              </a:extLst>
            </p:cNvPr>
            <p:cNvSpPr/>
            <p:nvPr/>
          </p:nvSpPr>
          <p:spPr>
            <a:xfrm>
              <a:off x="6703049" y="3247941"/>
              <a:ext cx="2663504" cy="41945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/>
                <a:t>Heating Plate: up to 900℃</a:t>
              </a:r>
              <a:endParaRPr kumimoji="1" lang="ja-JP" altLang="en-US" dirty="0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093BC32F-E49D-28D9-A630-1CB21A0FB6BF}"/>
                </a:ext>
              </a:extLst>
            </p:cNvPr>
            <p:cNvSpPr/>
            <p:nvPr/>
          </p:nvSpPr>
          <p:spPr>
            <a:xfrm>
              <a:off x="6665299" y="5107502"/>
              <a:ext cx="2663504" cy="41945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solidFill>
                    <a:schemeClr val="tx1"/>
                  </a:solidFill>
                </a:rPr>
                <a:t>Plate</a:t>
              </a:r>
              <a:r>
                <a:rPr kumimoji="1" lang="ja-JP" altLang="en-US" dirty="0">
                  <a:solidFill>
                    <a:schemeClr val="tx1"/>
                  </a:solidFill>
                </a:rPr>
                <a:t>　</a:t>
              </a:r>
              <a:r>
                <a:rPr lang="en-US" altLang="ja-JP" dirty="0">
                  <a:solidFill>
                    <a:schemeClr val="tx1"/>
                  </a:solidFill>
                </a:rPr>
                <a:t>25</a:t>
              </a:r>
              <a:r>
                <a:rPr kumimoji="1" lang="ja-JP" altLang="en-US" dirty="0">
                  <a:solidFill>
                    <a:schemeClr val="tx1"/>
                  </a:solidFill>
                </a:rPr>
                <a:t>℃</a:t>
              </a: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651811D4-A9EA-B6C7-F2B1-4CC1CCBA1CFD}"/>
                </a:ext>
              </a:extLst>
            </p:cNvPr>
            <p:cNvSpPr/>
            <p:nvPr/>
          </p:nvSpPr>
          <p:spPr>
            <a:xfrm>
              <a:off x="7151860" y="4921544"/>
              <a:ext cx="1820411" cy="18595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矢印: 右 19">
              <a:extLst>
                <a:ext uri="{FF2B5EF4-FFF2-40B4-BE49-F238E27FC236}">
                  <a16:creationId xmlns:a16="http://schemas.microsoft.com/office/drawing/2014/main" id="{61552FF2-8454-D2BC-095D-77CC199DC958}"/>
                </a:ext>
              </a:extLst>
            </p:cNvPr>
            <p:cNvSpPr/>
            <p:nvPr/>
          </p:nvSpPr>
          <p:spPr>
            <a:xfrm rot="5400000">
              <a:off x="7661491" y="2499367"/>
              <a:ext cx="746620" cy="608202"/>
            </a:xfrm>
            <a:prstGeom prst="rightArrow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F2DD9D99-FE8F-0CBC-397D-2423F99C8368}"/>
                </a:ext>
              </a:extLst>
            </p:cNvPr>
            <p:cNvCxnSpPr/>
            <p:nvPr/>
          </p:nvCxnSpPr>
          <p:spPr>
            <a:xfrm flipV="1">
              <a:off x="8712212" y="4892183"/>
              <a:ext cx="0" cy="2936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04B1D4EB-63A5-1BA4-A91B-E9D463F71FC6}"/>
                </a:ext>
              </a:extLst>
            </p:cNvPr>
            <p:cNvCxnSpPr/>
            <p:nvPr/>
          </p:nvCxnSpPr>
          <p:spPr>
            <a:xfrm flipV="1">
              <a:off x="8519265" y="4472733"/>
              <a:ext cx="482367" cy="4194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942BB56F-BF28-681F-534A-565B5F5C1F70}"/>
                </a:ext>
              </a:extLst>
            </p:cNvPr>
            <p:cNvSpPr txBox="1"/>
            <p:nvPr/>
          </p:nvSpPr>
          <p:spPr>
            <a:xfrm>
              <a:off x="8639994" y="4257414"/>
              <a:ext cx="7216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Sample</a:t>
              </a:r>
              <a:endParaRPr kumimoji="1" lang="ja-JP" altLang="en-US" sz="1400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AC452A73-2158-C808-162E-FB6D59A33E70}"/>
                </a:ext>
              </a:extLst>
            </p:cNvPr>
            <p:cNvSpPr txBox="1"/>
            <p:nvPr/>
          </p:nvSpPr>
          <p:spPr>
            <a:xfrm>
              <a:off x="5985214" y="6327189"/>
              <a:ext cx="41537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Single-Sided Heating – Material Evaluation</a:t>
              </a:r>
              <a:endParaRPr kumimoji="1" lang="ja-JP" altLang="en-US" dirty="0"/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3D3EE366-E122-7AED-B48D-F0F22F10AEB3}"/>
                </a:ext>
              </a:extLst>
            </p:cNvPr>
            <p:cNvSpPr/>
            <p:nvPr/>
          </p:nvSpPr>
          <p:spPr>
            <a:xfrm>
              <a:off x="6492624" y="4061673"/>
              <a:ext cx="3070371" cy="9647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FA5BA17-9BF4-B363-873A-5FBBE1C4ADA2}"/>
                </a:ext>
              </a:extLst>
            </p:cNvPr>
            <p:cNvSpPr txBox="1"/>
            <p:nvPr/>
          </p:nvSpPr>
          <p:spPr>
            <a:xfrm>
              <a:off x="9890510" y="4226637"/>
              <a:ext cx="19852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Hot Plate Shutter</a:t>
              </a:r>
              <a:r>
                <a:rPr kumimoji="1" lang="en-US" altLang="ja-JP" sz="1600" dirty="0"/>
                <a:t>(OP)</a:t>
              </a:r>
              <a:endParaRPr kumimoji="1" lang="ja-JP" altLang="en-US" sz="1600" dirty="0"/>
            </a:p>
          </p:txBody>
        </p:sp>
        <p:sp>
          <p:nvSpPr>
            <p:cNvPr id="29" name="矢印: 右 28">
              <a:extLst>
                <a:ext uri="{FF2B5EF4-FFF2-40B4-BE49-F238E27FC236}">
                  <a16:creationId xmlns:a16="http://schemas.microsoft.com/office/drawing/2014/main" id="{DE310B61-8DAB-991B-2417-BF37EAA5C60F}"/>
                </a:ext>
              </a:extLst>
            </p:cNvPr>
            <p:cNvSpPr/>
            <p:nvPr/>
          </p:nvSpPr>
          <p:spPr>
            <a:xfrm>
              <a:off x="9928616" y="3995369"/>
              <a:ext cx="604007" cy="22069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54F9DDC4-43DF-66C6-3A1B-61E51FEBB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01631" y="4780510"/>
              <a:ext cx="926985" cy="28784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3D08EBD5-78C6-E463-185E-917483E74406}"/>
                </a:ext>
              </a:extLst>
            </p:cNvPr>
            <p:cNvSpPr txBox="1"/>
            <p:nvPr/>
          </p:nvSpPr>
          <p:spPr>
            <a:xfrm>
              <a:off x="9928616" y="4636200"/>
              <a:ext cx="26659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Additional Thermocouple</a:t>
              </a:r>
              <a:r>
                <a:rPr kumimoji="1" lang="en-US" altLang="ja-JP" sz="1600" dirty="0"/>
                <a:t>(OP)</a:t>
              </a:r>
              <a:endParaRPr kumimoji="1" lang="ja-JP" altLang="en-US" sz="1600" dirty="0"/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1FB877D4-9276-D479-B63A-1CB153D76FAC}"/>
                </a:ext>
              </a:extLst>
            </p:cNvPr>
            <p:cNvSpPr txBox="1"/>
            <p:nvPr/>
          </p:nvSpPr>
          <p:spPr>
            <a:xfrm>
              <a:off x="9957976" y="4938225"/>
              <a:ext cx="19428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Heat Flux Sensor</a:t>
              </a:r>
              <a:r>
                <a:rPr kumimoji="1" lang="en-US" altLang="ja-JP" sz="1600" dirty="0"/>
                <a:t>(OP)</a:t>
              </a:r>
              <a:endParaRPr kumimoji="1" lang="ja-JP" altLang="en-US" sz="1600" dirty="0"/>
            </a:p>
          </p:txBody>
        </p:sp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0A195CE9-44D3-C303-41D9-7FB070A409A6}"/>
                </a:ext>
              </a:extLst>
            </p:cNvPr>
            <p:cNvGrpSpPr/>
            <p:nvPr/>
          </p:nvGrpSpPr>
          <p:grpSpPr>
            <a:xfrm>
              <a:off x="7707630" y="5545554"/>
              <a:ext cx="817927" cy="499145"/>
              <a:chOff x="5192785" y="1661020"/>
              <a:chExt cx="817927" cy="499145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42" name="楕円 41">
                <a:extLst>
                  <a:ext uri="{FF2B5EF4-FFF2-40B4-BE49-F238E27FC236}">
                    <a16:creationId xmlns:a16="http://schemas.microsoft.com/office/drawing/2014/main" id="{2BD1964D-5C65-0DCE-0BE1-73E8DFAD08C2}"/>
                  </a:ext>
                </a:extLst>
              </p:cNvPr>
              <p:cNvSpPr/>
              <p:nvPr/>
            </p:nvSpPr>
            <p:spPr>
              <a:xfrm>
                <a:off x="5394121" y="1661020"/>
                <a:ext cx="415255" cy="335559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500B528E-D58F-C594-945B-3C6F14D7CFDF}"/>
                  </a:ext>
                </a:extLst>
              </p:cNvPr>
              <p:cNvSpPr/>
              <p:nvPr/>
            </p:nvSpPr>
            <p:spPr>
              <a:xfrm>
                <a:off x="5192785" y="1824606"/>
                <a:ext cx="817927" cy="335559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8E9048A3-5D6A-2E28-14BC-C9281C759289}"/>
                </a:ext>
              </a:extLst>
            </p:cNvPr>
            <p:cNvSpPr txBox="1"/>
            <p:nvPr/>
          </p:nvSpPr>
          <p:spPr>
            <a:xfrm>
              <a:off x="8463451" y="5746517"/>
              <a:ext cx="8899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err="1"/>
                <a:t>LoadCell</a:t>
              </a:r>
              <a:endParaRPr kumimoji="1" lang="ja-JP" altLang="en-US" sz="1600" dirty="0"/>
            </a:p>
          </p:txBody>
        </p:sp>
      </p:grp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0CD6E49-4ABD-67C4-6B3A-FE2ACDAFBE25}"/>
              </a:ext>
            </a:extLst>
          </p:cNvPr>
          <p:cNvSpPr txBox="1"/>
          <p:nvPr/>
        </p:nvSpPr>
        <p:spPr>
          <a:xfrm>
            <a:off x="2883540" y="1112818"/>
            <a:ext cx="57020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①</a:t>
            </a:r>
            <a:r>
              <a:rPr lang="en-US" altLang="ja-JP" dirty="0"/>
              <a:t>Capability for ultra-high temperatures</a:t>
            </a:r>
            <a:endParaRPr kumimoji="1" lang="en-US" altLang="ja-JP" dirty="0"/>
          </a:p>
          <a:p>
            <a:r>
              <a:rPr lang="ja-JP" altLang="en-US" dirty="0"/>
              <a:t>②</a:t>
            </a:r>
            <a:r>
              <a:rPr lang="en-US" altLang="ja-JP" dirty="0"/>
              <a:t>Precision load control</a:t>
            </a:r>
          </a:p>
          <a:p>
            <a:r>
              <a:rPr kumimoji="1" lang="ja-JP" altLang="en-US" dirty="0"/>
              <a:t>③</a:t>
            </a:r>
            <a:r>
              <a:rPr lang="en-US" altLang="ja-JP" dirty="0"/>
              <a:t>Recipe registration for parameters such as time and load</a:t>
            </a:r>
            <a:endParaRPr kumimoji="1" lang="ja-JP" altLang="en-US" dirty="0"/>
          </a:p>
        </p:txBody>
      </p:sp>
      <p:pic>
        <p:nvPicPr>
          <p:cNvPr id="1026" name="Picture 2" descr="デジタルサーボプレス">
            <a:extLst>
              <a:ext uri="{FF2B5EF4-FFF2-40B4-BE49-F238E27FC236}">
                <a16:creationId xmlns:a16="http://schemas.microsoft.com/office/drawing/2014/main" id="{B2A8C6EA-6C60-D9F7-8193-4C956B1F4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773" y="267050"/>
            <a:ext cx="3379174" cy="337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20B2532-85D4-FAD4-A69F-F982773B609A}"/>
              </a:ext>
            </a:extLst>
          </p:cNvPr>
          <p:cNvSpPr txBox="1"/>
          <p:nvPr/>
        </p:nvSpPr>
        <p:spPr>
          <a:xfrm>
            <a:off x="304800" y="655364"/>
            <a:ext cx="200715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分析　前処理工程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D15665D-2BBE-1FB4-85C4-F584FB1669EA}"/>
              </a:ext>
            </a:extLst>
          </p:cNvPr>
          <p:cNvSpPr txBox="1"/>
          <p:nvPr/>
        </p:nvSpPr>
        <p:spPr>
          <a:xfrm>
            <a:off x="304800" y="1112818"/>
            <a:ext cx="20830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応用・評価</a:t>
            </a:r>
          </a:p>
        </p:txBody>
      </p:sp>
      <p:sp>
        <p:nvSpPr>
          <p:cNvPr id="12" name="波線 11">
            <a:extLst>
              <a:ext uri="{FF2B5EF4-FFF2-40B4-BE49-F238E27FC236}">
                <a16:creationId xmlns:a16="http://schemas.microsoft.com/office/drawing/2014/main" id="{44FD5C36-0BD9-019D-9AB8-6D87DFCCF786}"/>
              </a:ext>
            </a:extLst>
          </p:cNvPr>
          <p:cNvSpPr/>
          <p:nvPr/>
        </p:nvSpPr>
        <p:spPr>
          <a:xfrm>
            <a:off x="10770670" y="181036"/>
            <a:ext cx="1116530" cy="879471"/>
          </a:xfrm>
          <a:prstGeom prst="wav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カスタム対応品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5DB7509-D297-7A13-7352-342CA2F5D89F}"/>
              </a:ext>
            </a:extLst>
          </p:cNvPr>
          <p:cNvSpPr txBox="1"/>
          <p:nvPr/>
        </p:nvSpPr>
        <p:spPr>
          <a:xfrm>
            <a:off x="1863605" y="99067"/>
            <a:ext cx="6995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High-Temperature Material Evaluation Systems</a:t>
            </a:r>
            <a:endParaRPr kumimoji="1" lang="ja-JP" altLang="en-US" sz="2800" u="sng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98530AF-6176-0A4B-D9F4-E9CC2CA08D5D}"/>
              </a:ext>
            </a:extLst>
          </p:cNvPr>
          <p:cNvSpPr txBox="1"/>
          <p:nvPr/>
        </p:nvSpPr>
        <p:spPr>
          <a:xfrm>
            <a:off x="8932108" y="5392467"/>
            <a:ext cx="3224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highlight>
                  <a:srgbClr val="FFFF00"/>
                </a:highlight>
              </a:rPr>
              <a:t>Thermal conductivity, heat resistance, and flammability testing of inorganic materials and thermal insulation</a:t>
            </a:r>
            <a:endParaRPr kumimoji="1" lang="ja-JP" altLang="en-US" dirty="0">
              <a:highlight>
                <a:srgbClr val="FFFF00"/>
              </a:highlight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DC93C60-C07C-689B-15FD-E16AE6690217}"/>
              </a:ext>
            </a:extLst>
          </p:cNvPr>
          <p:cNvSpPr txBox="1"/>
          <p:nvPr/>
        </p:nvSpPr>
        <p:spPr>
          <a:xfrm>
            <a:off x="5293777" y="2099331"/>
            <a:ext cx="3437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Servo motor–driven load application with load cell monitoring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03680894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1d8de42-6b24-42ac-a026-f23253bab59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5008642EF3532648B2FD5B7B10E56062" ma:contentTypeVersion="15" ma:contentTypeDescription="新しいドキュメントを作成します。" ma:contentTypeScope="" ma:versionID="8700f99a56e13f88b17de24d0364aac5">
  <xsd:schema xmlns:xsd="http://www.w3.org/2001/XMLSchema" xmlns:xs="http://www.w3.org/2001/XMLSchema" xmlns:p="http://schemas.microsoft.com/office/2006/metadata/properties" xmlns:ns3="61d8de42-6b24-42ac-a026-f23253bab599" xmlns:ns4="0316d3f5-89ff-4d27-a683-cba35c658588" targetNamespace="http://schemas.microsoft.com/office/2006/metadata/properties" ma:root="true" ma:fieldsID="5ffd9cc2ee02496e84a6d3724054b0a4" ns3:_="" ns4:_="">
    <xsd:import namespace="61d8de42-6b24-42ac-a026-f23253bab599"/>
    <xsd:import namespace="0316d3f5-89ff-4d27-a683-cba35c65858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_activity" minOccurs="0"/>
                <xsd:element ref="ns3:MediaServiceSearchPropertie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8de42-6b24-42ac-a026-f23253bab5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16d3f5-89ff-4d27-a683-cba35c65858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共有相手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共有相手の詳細情報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共有のヒントのハッシュ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20B57B-E14F-4B47-B720-98A41A44BC82}">
  <ds:schemaRefs>
    <ds:schemaRef ds:uri="0316d3f5-89ff-4d27-a683-cba35c658588"/>
    <ds:schemaRef ds:uri="http://schemas.microsoft.com/office/2006/documentManagement/types"/>
    <ds:schemaRef ds:uri="http://schemas.microsoft.com/office/2006/metadata/properties"/>
    <ds:schemaRef ds:uri="http://purl.org/dc/terms/"/>
    <ds:schemaRef ds:uri="61d8de42-6b24-42ac-a026-f23253bab599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9F84FF3-7D71-4482-9EA3-1DB2941FCC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4ADDDF-DB35-45C0-856A-552E433271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d8de42-6b24-42ac-a026-f23253bab599"/>
    <ds:schemaRef ds:uri="0316d3f5-89ff-4d27-a683-cba35c6585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</TotalTime>
  <Words>1445</Words>
  <Application>Microsoft Office PowerPoint</Application>
  <PresentationFormat>ワイド画面</PresentationFormat>
  <Paragraphs>216</Paragraphs>
  <Slides>14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0" baseType="lpstr">
      <vt:lpstr>游ゴシック</vt:lpstr>
      <vt:lpstr>Arial</vt:lpstr>
      <vt:lpstr>Calibri</vt:lpstr>
      <vt:lpstr>Calibri Light</vt:lpstr>
      <vt:lpstr>Wingdings 2</vt:lpstr>
      <vt:lpstr>HDOfficeLightV0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増子昭宏</dc:creator>
  <cp:lastModifiedBy>昭宏 増子</cp:lastModifiedBy>
  <cp:revision>23</cp:revision>
  <dcterms:created xsi:type="dcterms:W3CDTF">2025-05-30T09:35:33Z</dcterms:created>
  <dcterms:modified xsi:type="dcterms:W3CDTF">2025-08-26T04:45:21Z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0x0101005008642EF3532648B2FD5B7B10E56062</vt:lpwstr>
  </property>
</Properties>
</file>